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1" r:id="rId14"/>
  </p:sldIdLst>
  <p:sldSz cx="12192000" cy="6858000"/>
  <p:notesSz cx="6858000" cy="9144000"/>
  <p:embeddedFontLst>
    <p:embeddedFont>
      <p:font typeface="AppleSDGothicNeoUL00" panose="02000503000000000000" pitchFamily="2" charset="-127"/>
      <p:regular r:id="rId15"/>
    </p:embeddedFont>
    <p:embeddedFont>
      <p:font typeface="AppleSDGothicNeoB00" panose="02000503000000000000" pitchFamily="2" charset="-127"/>
      <p:regular r:id="rId16"/>
    </p:embeddedFont>
    <p:embeddedFont>
      <p:font typeface="AppleSDGothicNeoR00" panose="02000503000000000000" pitchFamily="2" charset="-127"/>
      <p:regular r:id="rId17"/>
    </p:embeddedFont>
    <p:embeddedFont>
      <p:font typeface="AppleSDGothicNeoSB00" panose="02000503000000000000" pitchFamily="2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94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100" d="100"/>
          <a:sy n="100" d="100"/>
        </p:scale>
        <p:origin x="2304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47B80-CFDE-46E6-BE0D-75ABFD878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29394C-4968-4DB1-8DD7-7951AA2B2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4B0F9-B51A-491E-8ACB-24F3AEDF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BAE09-6C37-4935-B8C5-3913C1D0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DA24E-3B5A-46FC-BF27-50734F5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95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59E1E-D562-4068-99B2-983156A4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08E4F0-20EB-4382-8D0B-CDBBEDA21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3F71F-DEE1-4FA8-9527-026D524AF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20DDC-0ADB-4F1B-A839-78B1DEE28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D92EC-2937-4526-B601-C890A67E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6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E7E825-DE1F-49F9-9B07-A95936819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3355D2-D4A7-4E7C-AC96-B94515745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99F77-C22C-4A00-A7BB-35E72E5D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2592B-6162-4E18-B536-047CE97A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9EEF-C614-4647-8BC8-B8B58B2F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39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E2ACD-AB7A-439A-AC49-D3749990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63260-2184-4EF8-AC75-2ECF4A67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B0204-9C75-4058-A2ED-10972EF41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FC0437-B727-427E-A40E-168777ED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9B9B4-2AA8-4361-8F66-CD76A03D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C74C7-D9A4-4BE5-9090-1EE3FA68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F2ABEE-355B-4403-AD56-3941CF348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398AF-635A-40BF-8523-F70A9360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02B42-1C53-45B8-AA68-F8CBEA63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D576A2-6828-451C-9A84-EAC86C30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9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C3BF-EAD9-473E-B629-10366901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F313B-AB96-4563-A50B-406CDE696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DDCB29-AEA5-4F01-9B2F-89B6D96FB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E65946-0223-4586-BE15-AF9BE5F6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4E5E49-6252-40B4-AF53-35291E55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1F03B-4845-4F4C-ABBB-7A81B581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21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D1C67-3AA4-4A27-9699-C15EDDA2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0D38A-C00A-4D69-B887-C1280F82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44CF4-70DD-4DF1-87A2-5AFC52DAF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CDADF6-265F-4AB6-A898-615BFBABF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7D605C-4B41-4079-BAFF-128507F3DE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C10C7-0AB6-42EB-B75C-43DA53E9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25AD36-EEDC-492D-97F9-79ABB93B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75B7C9-4D38-4BC9-B218-2A1545F1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9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48D74-4D87-429F-B0E5-E6031D5A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C81B37-26F9-4ECA-BFCD-05FE7F26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F8F914-7D11-451C-B8D8-45D2355F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1B5C4-5C18-4381-ABEC-871D0EF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02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A51BB-B694-438B-B7A2-8B3DBA8E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0E6CDE-1DC4-49CF-9EA8-4D9512BE7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3BC469-0CF2-47E9-B9C0-E9D6B3FC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2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6433D-5E39-49DC-92AF-475646C1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CB0E6-FBFE-419D-AB92-3EB58BD68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6260B-D047-43E4-94B8-B7C1A1B4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32AE73-A2D9-4797-905A-06286353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96728-0DDA-45FA-833A-248F2B88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30A4C4-EDBB-4ED1-929B-9DC3302A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1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7C402-9517-43DF-A3E4-48A4B0DA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0E3A02-CC69-4CA9-9116-DDE3E70C3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0FE366-9A37-4A9F-AEFD-6F0337086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1534EF-4E82-47F6-B947-8B0F89C0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F29384-53D5-49AC-BAAA-41D66E8C6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1C6151-0396-4FA5-9685-D2FC786F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0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78DEA1-B0F7-46A0-9B8B-50AA0FE9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20AEA-301D-4017-9152-1FEF8336B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DEA1A-122F-4283-8B69-593B82E88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24D03-0799-4EC2-9D9E-7EC9A03991D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6BCC6-818F-4877-9F5E-29C16DFF5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D8F01-CCEB-4F0D-9186-F01FFAA3E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0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9C91B-77AC-46B7-A2E0-7B85900FAE5C}"/>
              </a:ext>
            </a:extLst>
          </p:cNvPr>
          <p:cNvSpPr txBox="1"/>
          <p:nvPr/>
        </p:nvSpPr>
        <p:spPr>
          <a:xfrm>
            <a:off x="0" y="3152001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6194F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Transformer</a:t>
            </a:r>
            <a:endParaRPr lang="ko-KR" altLang="en-US" sz="3000" dirty="0">
              <a:solidFill>
                <a:srgbClr val="6194F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24A7B-0386-43E6-85D1-6A8B85818116}"/>
              </a:ext>
            </a:extLst>
          </p:cNvPr>
          <p:cNvSpPr txBox="1"/>
          <p:nvPr/>
        </p:nvSpPr>
        <p:spPr>
          <a:xfrm>
            <a:off x="5677454" y="5092104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6194F8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고  지  형</a:t>
            </a:r>
          </a:p>
        </p:txBody>
      </p:sp>
    </p:spTree>
    <p:extLst>
      <p:ext uri="{BB962C8B-B14F-4D97-AF65-F5344CB8AC3E}">
        <p14:creationId xmlns:p14="http://schemas.microsoft.com/office/powerpoint/2010/main" val="1998612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2" y="176248"/>
            <a:ext cx="1180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605729" y="1541240"/>
            <a:ext cx="3384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Decoder: </a:t>
            </a:r>
            <a:r>
              <a:rPr lang="ko-KR" altLang="en-US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인코더의 정보에 기반한 번역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EBA643-BEA6-41B9-9E02-54DCDDF5A9F3}"/>
              </a:ext>
            </a:extLst>
          </p:cNvPr>
          <p:cNvGrpSpPr/>
          <p:nvPr/>
        </p:nvGrpSpPr>
        <p:grpSpPr>
          <a:xfrm>
            <a:off x="3747761" y="952751"/>
            <a:ext cx="4696478" cy="5729001"/>
            <a:chOff x="3098682" y="952751"/>
            <a:chExt cx="4696478" cy="57290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9A133D-0967-4164-B45F-267956A6F5E2}"/>
                </a:ext>
              </a:extLst>
            </p:cNvPr>
            <p:cNvGrpSpPr/>
            <p:nvPr/>
          </p:nvGrpSpPr>
          <p:grpSpPr>
            <a:xfrm>
              <a:off x="3098682" y="952751"/>
              <a:ext cx="4696478" cy="5729001"/>
              <a:chOff x="6728391" y="2266008"/>
              <a:chExt cx="3690330" cy="450165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9EFFD81-C602-4E3C-8CF0-E8874E1A3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36223" y="2266008"/>
                <a:ext cx="2874666" cy="41431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858F81-0232-4391-97F8-22DE60D6AB7C}"/>
                  </a:ext>
                </a:extLst>
              </p:cNvPr>
              <p:cNvSpPr txBox="1"/>
              <p:nvPr/>
            </p:nvSpPr>
            <p:spPr>
              <a:xfrm>
                <a:off x="6728391" y="6552215"/>
                <a:ext cx="36903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AppleSDGothicNeoUL00" panose="02000503000000000000" pitchFamily="2" charset="-127"/>
                    <a:ea typeface="AppleSDGothicNeoUL00" panose="02000503000000000000" pitchFamily="2" charset="-127"/>
                  </a:rPr>
                  <a:t>Ashish Vaswani et al., 2017, Attention is All You Need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7D73E93-0C61-4EC9-887C-CB30685B0522}"/>
                </a:ext>
              </a:extLst>
            </p:cNvPr>
            <p:cNvSpPr/>
            <p:nvPr/>
          </p:nvSpPr>
          <p:spPr>
            <a:xfrm>
              <a:off x="5395397" y="2778124"/>
              <a:ext cx="1532661" cy="936625"/>
            </a:xfrm>
            <a:prstGeom prst="rect">
              <a:avLst/>
            </a:prstGeom>
            <a:noFill/>
            <a:ln w="19050"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E2C5B7-A838-47B0-A0AD-C36473156F7E}"/>
                </a:ext>
              </a:extLst>
            </p:cNvPr>
            <p:cNvCxnSpPr/>
            <p:nvPr/>
          </p:nvCxnSpPr>
          <p:spPr>
            <a:xfrm flipH="1" flipV="1">
              <a:off x="4710491" y="2681988"/>
              <a:ext cx="100229" cy="197737"/>
            </a:xfrm>
            <a:prstGeom prst="line">
              <a:avLst/>
            </a:prstGeom>
            <a:ln>
              <a:solidFill>
                <a:srgbClr val="619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C2648A9-C740-4A5F-8EF3-907BEA241B16}"/>
                </a:ext>
              </a:extLst>
            </p:cNvPr>
            <p:cNvGrpSpPr/>
            <p:nvPr/>
          </p:nvGrpSpPr>
          <p:grpSpPr>
            <a:xfrm>
              <a:off x="4337725" y="2518447"/>
              <a:ext cx="945990" cy="303929"/>
              <a:chOff x="4794845" y="3521747"/>
              <a:chExt cx="945990" cy="30392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FB758D7-E0D2-4110-84AA-96B2BCB3D1D4}"/>
                  </a:ext>
                </a:extLst>
              </p:cNvPr>
              <p:cNvSpPr/>
              <p:nvPr/>
            </p:nvSpPr>
            <p:spPr>
              <a:xfrm>
                <a:off x="4851400" y="3589151"/>
                <a:ext cx="762000" cy="1922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98DCD1-45D6-47D3-82F3-D5262EBD264D}"/>
                  </a:ext>
                </a:extLst>
              </p:cNvPr>
              <p:cNvSpPr txBox="1"/>
              <p:nvPr/>
            </p:nvSpPr>
            <p:spPr>
              <a:xfrm>
                <a:off x="4794845" y="3521747"/>
                <a:ext cx="945990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hidden</a:t>
                </a:r>
                <a:r>
                  <a:rPr lang="ko-KR" altLang="en-US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</a:t>
                </a:r>
                <a:r>
                  <a:rPr lang="en-US" altLang="ko-KR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state’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65FC88-99EA-41DD-875B-152CF7208010}"/>
              </a:ext>
            </a:extLst>
          </p:cNvPr>
          <p:cNvGrpSpPr/>
          <p:nvPr/>
        </p:nvGrpSpPr>
        <p:grpSpPr>
          <a:xfrm>
            <a:off x="6125509" y="3285221"/>
            <a:ext cx="236397" cy="303929"/>
            <a:chOff x="6161228" y="3343903"/>
            <a:chExt cx="236397" cy="30392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76613F-87B5-4240-9F1A-4B9C99E782AA}"/>
                </a:ext>
              </a:extLst>
            </p:cNvPr>
            <p:cNvSpPr/>
            <p:nvPr/>
          </p:nvSpPr>
          <p:spPr>
            <a:xfrm>
              <a:off x="6203156" y="3417095"/>
              <a:ext cx="178593" cy="17859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D26EEA-DDF3-488A-A4B9-85158827DDBD}"/>
                </a:ext>
              </a:extLst>
            </p:cNvPr>
            <p:cNvSpPr txBox="1"/>
            <p:nvPr/>
          </p:nvSpPr>
          <p:spPr>
            <a:xfrm>
              <a:off x="6161228" y="3343903"/>
              <a:ext cx="236397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5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V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F42884-C354-4D5E-8243-478E7537D1C5}"/>
              </a:ext>
            </a:extLst>
          </p:cNvPr>
          <p:cNvGrpSpPr/>
          <p:nvPr/>
        </p:nvGrpSpPr>
        <p:grpSpPr>
          <a:xfrm>
            <a:off x="6432691" y="3285221"/>
            <a:ext cx="236397" cy="303929"/>
            <a:chOff x="6161228" y="3343903"/>
            <a:chExt cx="236397" cy="30392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F9A25E-0B71-45E9-A751-000BAD123CD6}"/>
                </a:ext>
              </a:extLst>
            </p:cNvPr>
            <p:cNvSpPr/>
            <p:nvPr/>
          </p:nvSpPr>
          <p:spPr>
            <a:xfrm>
              <a:off x="6203156" y="3417095"/>
              <a:ext cx="178593" cy="17859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64446D-9580-4718-A28C-DC1777777553}"/>
                </a:ext>
              </a:extLst>
            </p:cNvPr>
            <p:cNvSpPr txBox="1"/>
            <p:nvPr/>
          </p:nvSpPr>
          <p:spPr>
            <a:xfrm>
              <a:off x="6161228" y="3343903"/>
              <a:ext cx="236397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5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K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29A197B-762D-43C1-98CB-DB03D053B568}"/>
              </a:ext>
            </a:extLst>
          </p:cNvPr>
          <p:cNvGrpSpPr/>
          <p:nvPr/>
        </p:nvGrpSpPr>
        <p:grpSpPr>
          <a:xfrm>
            <a:off x="6733123" y="3285221"/>
            <a:ext cx="236397" cy="303929"/>
            <a:chOff x="6156465" y="3343903"/>
            <a:chExt cx="236397" cy="30392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A346753-461B-4A2D-BA7A-8D65B7775FF8}"/>
                </a:ext>
              </a:extLst>
            </p:cNvPr>
            <p:cNvSpPr/>
            <p:nvPr/>
          </p:nvSpPr>
          <p:spPr>
            <a:xfrm>
              <a:off x="6203156" y="3417095"/>
              <a:ext cx="178593" cy="17859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BCAE18-8790-4856-909D-F610416ED97D}"/>
                </a:ext>
              </a:extLst>
            </p:cNvPr>
            <p:cNvSpPr txBox="1"/>
            <p:nvPr/>
          </p:nvSpPr>
          <p:spPr>
            <a:xfrm>
              <a:off x="6156465" y="3343903"/>
              <a:ext cx="236397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5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Q</a:t>
              </a: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FBFEFAD-EB2A-483B-B178-73E646BDE696}"/>
              </a:ext>
            </a:extLst>
          </p:cNvPr>
          <p:cNvCxnSpPr/>
          <p:nvPr/>
        </p:nvCxnSpPr>
        <p:spPr>
          <a:xfrm flipV="1">
            <a:off x="7577137" y="2952750"/>
            <a:ext cx="419101" cy="176213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EB4EB3C-AE08-480F-B714-60DB1DBEDAA5}"/>
              </a:ext>
            </a:extLst>
          </p:cNvPr>
          <p:cNvSpPr txBox="1"/>
          <p:nvPr/>
        </p:nvSpPr>
        <p:spPr>
          <a:xfrm>
            <a:off x="8036895" y="2607666"/>
            <a:ext cx="3912217" cy="104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입력 단어의 관계성을 고려한 번역</a:t>
            </a:r>
            <a:endParaRPr lang="en-US" altLang="ko-KR" sz="12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인코더로부터 출력된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hidden state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로부터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Key, Value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행렬을 추출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디코더의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Masked Multi-Head Attention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을 통해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Query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 추출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i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‘</a:t>
            </a:r>
            <a:r>
              <a:rPr lang="ko-KR" altLang="en-US" sz="1000" i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번역할 이 단어는 번역 전 어떤 단어들과 관련 있을까</a:t>
            </a:r>
            <a:r>
              <a:rPr lang="en-US" altLang="ko-KR" sz="1000" i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?’</a:t>
            </a:r>
          </a:p>
        </p:txBody>
      </p:sp>
    </p:spTree>
    <p:extLst>
      <p:ext uri="{BB962C8B-B14F-4D97-AF65-F5344CB8AC3E}">
        <p14:creationId xmlns:p14="http://schemas.microsoft.com/office/powerpoint/2010/main" val="120820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2" y="176248"/>
            <a:ext cx="1180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605729" y="1541240"/>
            <a:ext cx="3384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Decoder: </a:t>
            </a:r>
            <a:r>
              <a:rPr lang="ko-KR" altLang="en-US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인코더의 정보에 기반한 번역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EBA643-BEA6-41B9-9E02-54DCDDF5A9F3}"/>
              </a:ext>
            </a:extLst>
          </p:cNvPr>
          <p:cNvGrpSpPr/>
          <p:nvPr/>
        </p:nvGrpSpPr>
        <p:grpSpPr>
          <a:xfrm>
            <a:off x="3747761" y="952751"/>
            <a:ext cx="4696478" cy="5729001"/>
            <a:chOff x="3098682" y="952751"/>
            <a:chExt cx="4696478" cy="57290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9A133D-0967-4164-B45F-267956A6F5E2}"/>
                </a:ext>
              </a:extLst>
            </p:cNvPr>
            <p:cNvGrpSpPr/>
            <p:nvPr/>
          </p:nvGrpSpPr>
          <p:grpSpPr>
            <a:xfrm>
              <a:off x="3098682" y="952751"/>
              <a:ext cx="4696478" cy="5729001"/>
              <a:chOff x="6728391" y="2266008"/>
              <a:chExt cx="3690330" cy="450165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9EFFD81-C602-4E3C-8CF0-E8874E1A3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36223" y="2266008"/>
                <a:ext cx="2874666" cy="41431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858F81-0232-4391-97F8-22DE60D6AB7C}"/>
                  </a:ext>
                </a:extLst>
              </p:cNvPr>
              <p:cNvSpPr txBox="1"/>
              <p:nvPr/>
            </p:nvSpPr>
            <p:spPr>
              <a:xfrm>
                <a:off x="6728391" y="6552215"/>
                <a:ext cx="36903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AppleSDGothicNeoUL00" panose="02000503000000000000" pitchFamily="2" charset="-127"/>
                    <a:ea typeface="AppleSDGothicNeoUL00" panose="02000503000000000000" pitchFamily="2" charset="-127"/>
                  </a:rPr>
                  <a:t>Ashish Vaswani et al., 2017, Attention is All You Need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7D73E93-0C61-4EC9-887C-CB30685B0522}"/>
                </a:ext>
              </a:extLst>
            </p:cNvPr>
            <p:cNvSpPr/>
            <p:nvPr/>
          </p:nvSpPr>
          <p:spPr>
            <a:xfrm>
              <a:off x="5395397" y="3654425"/>
              <a:ext cx="1532661" cy="936625"/>
            </a:xfrm>
            <a:prstGeom prst="rect">
              <a:avLst/>
            </a:prstGeom>
            <a:noFill/>
            <a:ln w="19050"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E2C5B7-A838-47B0-A0AD-C36473156F7E}"/>
                </a:ext>
              </a:extLst>
            </p:cNvPr>
            <p:cNvCxnSpPr/>
            <p:nvPr/>
          </p:nvCxnSpPr>
          <p:spPr>
            <a:xfrm flipH="1" flipV="1">
              <a:off x="4710491" y="2681988"/>
              <a:ext cx="100229" cy="197737"/>
            </a:xfrm>
            <a:prstGeom prst="line">
              <a:avLst/>
            </a:prstGeom>
            <a:ln>
              <a:solidFill>
                <a:srgbClr val="619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C2648A9-C740-4A5F-8EF3-907BEA241B16}"/>
                </a:ext>
              </a:extLst>
            </p:cNvPr>
            <p:cNvGrpSpPr/>
            <p:nvPr/>
          </p:nvGrpSpPr>
          <p:grpSpPr>
            <a:xfrm>
              <a:off x="4337725" y="2518447"/>
              <a:ext cx="945990" cy="303929"/>
              <a:chOff x="4794845" y="3521747"/>
              <a:chExt cx="945990" cy="30392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FB758D7-E0D2-4110-84AA-96B2BCB3D1D4}"/>
                  </a:ext>
                </a:extLst>
              </p:cNvPr>
              <p:cNvSpPr/>
              <p:nvPr/>
            </p:nvSpPr>
            <p:spPr>
              <a:xfrm>
                <a:off x="4851400" y="3589151"/>
                <a:ext cx="762000" cy="1922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98DCD1-45D6-47D3-82F3-D5262EBD264D}"/>
                  </a:ext>
                </a:extLst>
              </p:cNvPr>
              <p:cNvSpPr txBox="1"/>
              <p:nvPr/>
            </p:nvSpPr>
            <p:spPr>
              <a:xfrm>
                <a:off x="4794845" y="3521747"/>
                <a:ext cx="945990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hidden</a:t>
                </a:r>
                <a:r>
                  <a:rPr lang="ko-KR" altLang="en-US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</a:t>
                </a:r>
                <a:r>
                  <a:rPr lang="en-US" altLang="ko-KR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state’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65FC88-99EA-41DD-875B-152CF7208010}"/>
              </a:ext>
            </a:extLst>
          </p:cNvPr>
          <p:cNvGrpSpPr/>
          <p:nvPr/>
        </p:nvGrpSpPr>
        <p:grpSpPr>
          <a:xfrm>
            <a:off x="6125509" y="3285221"/>
            <a:ext cx="236397" cy="303929"/>
            <a:chOff x="6161228" y="3343903"/>
            <a:chExt cx="236397" cy="30392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76613F-87B5-4240-9F1A-4B9C99E782AA}"/>
                </a:ext>
              </a:extLst>
            </p:cNvPr>
            <p:cNvSpPr/>
            <p:nvPr/>
          </p:nvSpPr>
          <p:spPr>
            <a:xfrm>
              <a:off x="6203156" y="3417095"/>
              <a:ext cx="178593" cy="17859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D26EEA-DDF3-488A-A4B9-85158827DDBD}"/>
                </a:ext>
              </a:extLst>
            </p:cNvPr>
            <p:cNvSpPr txBox="1"/>
            <p:nvPr/>
          </p:nvSpPr>
          <p:spPr>
            <a:xfrm>
              <a:off x="6161228" y="3343903"/>
              <a:ext cx="236397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5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V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F42884-C354-4D5E-8243-478E7537D1C5}"/>
              </a:ext>
            </a:extLst>
          </p:cNvPr>
          <p:cNvGrpSpPr/>
          <p:nvPr/>
        </p:nvGrpSpPr>
        <p:grpSpPr>
          <a:xfrm>
            <a:off x="6432691" y="3285221"/>
            <a:ext cx="236397" cy="303929"/>
            <a:chOff x="6161228" y="3343903"/>
            <a:chExt cx="236397" cy="30392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F9A25E-0B71-45E9-A751-000BAD123CD6}"/>
                </a:ext>
              </a:extLst>
            </p:cNvPr>
            <p:cNvSpPr/>
            <p:nvPr/>
          </p:nvSpPr>
          <p:spPr>
            <a:xfrm>
              <a:off x="6203156" y="3417095"/>
              <a:ext cx="178593" cy="17859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64446D-9580-4718-A28C-DC1777777553}"/>
                </a:ext>
              </a:extLst>
            </p:cNvPr>
            <p:cNvSpPr txBox="1"/>
            <p:nvPr/>
          </p:nvSpPr>
          <p:spPr>
            <a:xfrm>
              <a:off x="6161228" y="3343903"/>
              <a:ext cx="236397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5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K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29A197B-762D-43C1-98CB-DB03D053B568}"/>
              </a:ext>
            </a:extLst>
          </p:cNvPr>
          <p:cNvGrpSpPr/>
          <p:nvPr/>
        </p:nvGrpSpPr>
        <p:grpSpPr>
          <a:xfrm>
            <a:off x="6733123" y="3285221"/>
            <a:ext cx="236397" cy="303929"/>
            <a:chOff x="6156465" y="3343903"/>
            <a:chExt cx="236397" cy="30392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A346753-461B-4A2D-BA7A-8D65B7775FF8}"/>
                </a:ext>
              </a:extLst>
            </p:cNvPr>
            <p:cNvSpPr/>
            <p:nvPr/>
          </p:nvSpPr>
          <p:spPr>
            <a:xfrm>
              <a:off x="6203156" y="3417095"/>
              <a:ext cx="178593" cy="17859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BCAE18-8790-4856-909D-F610416ED97D}"/>
                </a:ext>
              </a:extLst>
            </p:cNvPr>
            <p:cNvSpPr txBox="1"/>
            <p:nvPr/>
          </p:nvSpPr>
          <p:spPr>
            <a:xfrm>
              <a:off x="6156465" y="3343903"/>
              <a:ext cx="236397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5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Q</a:t>
              </a: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FBFEFAD-EB2A-483B-B178-73E646BDE696}"/>
              </a:ext>
            </a:extLst>
          </p:cNvPr>
          <p:cNvCxnSpPr>
            <a:cxnSpLocks/>
          </p:cNvCxnSpPr>
          <p:nvPr/>
        </p:nvCxnSpPr>
        <p:spPr>
          <a:xfrm flipV="1">
            <a:off x="7577137" y="2879725"/>
            <a:ext cx="433388" cy="1130301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EB4EB3C-AE08-480F-B714-60DB1DBEDAA5}"/>
              </a:ext>
            </a:extLst>
          </p:cNvPr>
          <p:cNvSpPr txBox="1"/>
          <p:nvPr/>
        </p:nvSpPr>
        <p:spPr>
          <a:xfrm>
            <a:off x="8043624" y="2256828"/>
            <a:ext cx="3912217" cy="1504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Masked Multi-Head Attention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‘I love you’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를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‘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난 너를 사랑해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’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로 번역하는 경우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‘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난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’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단어를 번역하는 시점에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‘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너를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’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단어는 미래 시점의 단어로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‘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난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’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예측에 관여할 수 없음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Attention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과정에서 이러한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Cheating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가능성을 방지하기 위해 </a:t>
            </a: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마스킹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기법 활용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661E00-30F0-434B-B3D0-009E018D2BC9}"/>
              </a:ext>
            </a:extLst>
          </p:cNvPr>
          <p:cNvGrpSpPr/>
          <p:nvPr/>
        </p:nvGrpSpPr>
        <p:grpSpPr>
          <a:xfrm>
            <a:off x="8010525" y="4104773"/>
            <a:ext cx="3778174" cy="1847729"/>
            <a:chOff x="8010525" y="4377823"/>
            <a:chExt cx="3778174" cy="184772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50C4264-E2BD-4846-A9B8-5D361CAA7F29}"/>
                </a:ext>
              </a:extLst>
            </p:cNvPr>
            <p:cNvGrpSpPr/>
            <p:nvPr/>
          </p:nvGrpSpPr>
          <p:grpSpPr>
            <a:xfrm>
              <a:off x="8010525" y="4377823"/>
              <a:ext cx="1726440" cy="1453074"/>
              <a:chOff x="8979962" y="3846001"/>
              <a:chExt cx="2039539" cy="171659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6D99E54-D5B2-43F1-9C02-4B1C94384FFE}"/>
                  </a:ext>
                </a:extLst>
              </p:cNvPr>
              <p:cNvGrpSpPr/>
              <p:nvPr/>
            </p:nvGrpSpPr>
            <p:grpSpPr>
              <a:xfrm>
                <a:off x="8979962" y="3846001"/>
                <a:ext cx="2039539" cy="1716597"/>
                <a:chOff x="7963184" y="3734876"/>
                <a:chExt cx="2039539" cy="1716597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4725CC47-DE15-4F1F-AB3D-518EB1BDF58F}"/>
                    </a:ext>
                  </a:extLst>
                </p:cNvPr>
                <p:cNvSpPr/>
                <p:nvPr/>
              </p:nvSpPr>
              <p:spPr>
                <a:xfrm>
                  <a:off x="8615363" y="4122737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C8634DDB-8ABA-4242-B80F-FAE3BAEFE555}"/>
                    </a:ext>
                  </a:extLst>
                </p:cNvPr>
                <p:cNvSpPr/>
                <p:nvPr/>
              </p:nvSpPr>
              <p:spPr>
                <a:xfrm>
                  <a:off x="9058275" y="4122737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EDD1327D-A530-479B-B657-75E16EB8A2F7}"/>
                    </a:ext>
                  </a:extLst>
                </p:cNvPr>
                <p:cNvSpPr/>
                <p:nvPr/>
              </p:nvSpPr>
              <p:spPr>
                <a:xfrm>
                  <a:off x="9501187" y="4122737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21CB228-632D-42B6-8B95-FE5C291B7EE2}"/>
                    </a:ext>
                  </a:extLst>
                </p:cNvPr>
                <p:cNvSpPr/>
                <p:nvPr/>
              </p:nvSpPr>
              <p:spPr>
                <a:xfrm>
                  <a:off x="8615363" y="4565649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BCA6134-5055-4DFB-ACCB-E00AA47FA215}"/>
                    </a:ext>
                  </a:extLst>
                </p:cNvPr>
                <p:cNvSpPr/>
                <p:nvPr/>
              </p:nvSpPr>
              <p:spPr>
                <a:xfrm>
                  <a:off x="9058275" y="4565649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A2F1B7B-39F7-44BD-AD50-6FA9D37A20BF}"/>
                    </a:ext>
                  </a:extLst>
                </p:cNvPr>
                <p:cNvSpPr/>
                <p:nvPr/>
              </p:nvSpPr>
              <p:spPr>
                <a:xfrm>
                  <a:off x="9501187" y="4565649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D4D6A5E-F593-40EC-B43A-339F9FD55654}"/>
                    </a:ext>
                  </a:extLst>
                </p:cNvPr>
                <p:cNvSpPr/>
                <p:nvPr/>
              </p:nvSpPr>
              <p:spPr>
                <a:xfrm>
                  <a:off x="8615363" y="5008561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DA7D1150-754C-4EBC-976F-2F68C1F92A92}"/>
                    </a:ext>
                  </a:extLst>
                </p:cNvPr>
                <p:cNvSpPr/>
                <p:nvPr/>
              </p:nvSpPr>
              <p:spPr>
                <a:xfrm>
                  <a:off x="9058275" y="5008561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C00C085-2EB4-4425-892F-5F68DB7488D3}"/>
                    </a:ext>
                  </a:extLst>
                </p:cNvPr>
                <p:cNvSpPr/>
                <p:nvPr/>
              </p:nvSpPr>
              <p:spPr>
                <a:xfrm>
                  <a:off x="9501187" y="5008561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14A7698-5905-44F4-A625-0CFE86B4690F}"/>
                    </a:ext>
                  </a:extLst>
                </p:cNvPr>
                <p:cNvSpPr txBox="1"/>
                <p:nvPr/>
              </p:nvSpPr>
              <p:spPr>
                <a:xfrm>
                  <a:off x="9113266" y="3734876"/>
                  <a:ext cx="296552" cy="359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난</a:t>
                  </a:r>
                  <a:endParaRPr lang="en-US" altLang="ko-KR" sz="7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A885973-C628-403B-A4FE-074D81D29D36}"/>
                    </a:ext>
                  </a:extLst>
                </p:cNvPr>
                <p:cNvSpPr txBox="1"/>
                <p:nvPr/>
              </p:nvSpPr>
              <p:spPr>
                <a:xfrm>
                  <a:off x="9479901" y="3734877"/>
                  <a:ext cx="522822" cy="359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너를</a:t>
                  </a:r>
                  <a:endParaRPr lang="en-US" altLang="ko-KR" sz="7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ACAA1B6-761D-4DA9-951F-F9E4FF3E512A}"/>
                    </a:ext>
                  </a:extLst>
                </p:cNvPr>
                <p:cNvSpPr txBox="1"/>
                <p:nvPr/>
              </p:nvSpPr>
              <p:spPr>
                <a:xfrm>
                  <a:off x="8261945" y="4591050"/>
                  <a:ext cx="296552" cy="359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난</a:t>
                  </a:r>
                  <a:endParaRPr lang="en-US" altLang="ko-KR" sz="7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CC0E2E7-F1DB-4DBC-A388-8878D1FE6F0F}"/>
                    </a:ext>
                  </a:extLst>
                </p:cNvPr>
                <p:cNvSpPr txBox="1"/>
                <p:nvPr/>
              </p:nvSpPr>
              <p:spPr>
                <a:xfrm>
                  <a:off x="8148810" y="5042793"/>
                  <a:ext cx="522822" cy="359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너를</a:t>
                  </a:r>
                  <a:endParaRPr lang="en-US" altLang="ko-KR" sz="7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399EB5-E08F-49C3-B979-5ED5131F2692}"/>
                    </a:ext>
                  </a:extLst>
                </p:cNvPr>
                <p:cNvSpPr txBox="1"/>
                <p:nvPr/>
              </p:nvSpPr>
              <p:spPr>
                <a:xfrm>
                  <a:off x="8500484" y="3778540"/>
                  <a:ext cx="665558" cy="259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&lt;</a:t>
                  </a:r>
                  <a:r>
                    <a:rPr lang="ko-KR" altLang="en-US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시작 토큰</a:t>
                  </a:r>
                  <a:r>
                    <a:rPr lang="en-US" altLang="ko-KR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&gt;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184D326-70F8-4672-AE8D-512DBFB83649}"/>
                    </a:ext>
                  </a:extLst>
                </p:cNvPr>
                <p:cNvSpPr txBox="1"/>
                <p:nvPr/>
              </p:nvSpPr>
              <p:spPr>
                <a:xfrm>
                  <a:off x="7963184" y="4219173"/>
                  <a:ext cx="665558" cy="259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&lt;</a:t>
                  </a:r>
                  <a:r>
                    <a:rPr lang="ko-KR" altLang="en-US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시작 토큰</a:t>
                  </a:r>
                  <a:r>
                    <a:rPr lang="en-US" altLang="ko-KR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&gt;</a:t>
                  </a: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4481692-C1C6-41CF-81D5-589A3313F09A}"/>
                  </a:ext>
                </a:extLst>
              </p:cNvPr>
              <p:cNvSpPr txBox="1"/>
              <p:nvPr/>
            </p:nvSpPr>
            <p:spPr>
              <a:xfrm>
                <a:off x="9632141" y="4340802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0.91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3742A7-3DFB-4478-8482-146501B3C090}"/>
                  </a:ext>
                </a:extLst>
              </p:cNvPr>
              <p:cNvSpPr txBox="1"/>
              <p:nvPr/>
            </p:nvSpPr>
            <p:spPr>
              <a:xfrm>
                <a:off x="10075054" y="4340802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0.05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795A34-8891-4981-9943-1E8015BE5804}"/>
                  </a:ext>
                </a:extLst>
              </p:cNvPr>
              <p:cNvSpPr txBox="1"/>
              <p:nvPr/>
            </p:nvSpPr>
            <p:spPr>
              <a:xfrm>
                <a:off x="10517965" y="4340802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0.04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22DFE0-6A25-41DB-884E-FE41C08C1559}"/>
                  </a:ext>
                </a:extLst>
              </p:cNvPr>
              <p:cNvSpPr txBox="1"/>
              <p:nvPr/>
            </p:nvSpPr>
            <p:spPr>
              <a:xfrm>
                <a:off x="9632141" y="4770657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0.42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75FAE4-34B8-4C1D-A1C5-73737ADA6D16}"/>
                  </a:ext>
                </a:extLst>
              </p:cNvPr>
              <p:cNvSpPr txBox="1"/>
              <p:nvPr/>
            </p:nvSpPr>
            <p:spPr>
              <a:xfrm>
                <a:off x="10075054" y="4770657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0.47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8FF4107-AA20-44E3-990C-193D29F86A84}"/>
                  </a:ext>
                </a:extLst>
              </p:cNvPr>
              <p:cNvSpPr txBox="1"/>
              <p:nvPr/>
            </p:nvSpPr>
            <p:spPr>
              <a:xfrm>
                <a:off x="10517965" y="4770657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0.11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C249C9-8655-4D3E-ABF4-68261E083C8F}"/>
                  </a:ext>
                </a:extLst>
              </p:cNvPr>
              <p:cNvSpPr txBox="1"/>
              <p:nvPr/>
            </p:nvSpPr>
            <p:spPr>
              <a:xfrm>
                <a:off x="9632141" y="5214528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0.25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E4505E2-F43F-48C7-880F-7E88241EA8EB}"/>
                  </a:ext>
                </a:extLst>
              </p:cNvPr>
              <p:cNvSpPr txBox="1"/>
              <p:nvPr/>
            </p:nvSpPr>
            <p:spPr>
              <a:xfrm>
                <a:off x="10075054" y="5214528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0.31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69009C5-AF12-46F7-B01C-C75BC3684323}"/>
                  </a:ext>
                </a:extLst>
              </p:cNvPr>
              <p:cNvSpPr txBox="1"/>
              <p:nvPr/>
            </p:nvSpPr>
            <p:spPr>
              <a:xfrm>
                <a:off x="10517965" y="5214528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0.44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D031A9C-079E-4641-B641-75D67A35BA48}"/>
                </a:ext>
              </a:extLst>
            </p:cNvPr>
            <p:cNvGrpSpPr/>
            <p:nvPr/>
          </p:nvGrpSpPr>
          <p:grpSpPr>
            <a:xfrm>
              <a:off x="10062259" y="4377823"/>
              <a:ext cx="1726440" cy="1453074"/>
              <a:chOff x="8979962" y="3846001"/>
              <a:chExt cx="2039539" cy="1716597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4384452-7313-49CF-B282-29122198C02B}"/>
                  </a:ext>
                </a:extLst>
              </p:cNvPr>
              <p:cNvGrpSpPr/>
              <p:nvPr/>
            </p:nvGrpSpPr>
            <p:grpSpPr>
              <a:xfrm>
                <a:off x="8979962" y="3846001"/>
                <a:ext cx="2039539" cy="1716597"/>
                <a:chOff x="7963184" y="3734876"/>
                <a:chExt cx="2039539" cy="1716597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8D606024-F2C5-4454-816A-D91F8B6EDB94}"/>
                    </a:ext>
                  </a:extLst>
                </p:cNvPr>
                <p:cNvSpPr/>
                <p:nvPr/>
              </p:nvSpPr>
              <p:spPr>
                <a:xfrm>
                  <a:off x="8615363" y="4122737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F75C50A2-2213-4548-8768-2E68F95262E2}"/>
                    </a:ext>
                  </a:extLst>
                </p:cNvPr>
                <p:cNvSpPr/>
                <p:nvPr/>
              </p:nvSpPr>
              <p:spPr>
                <a:xfrm>
                  <a:off x="9058275" y="4122737"/>
                  <a:ext cx="442912" cy="44291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ECB0C4D1-7A40-42F1-9893-44894AD6C641}"/>
                    </a:ext>
                  </a:extLst>
                </p:cNvPr>
                <p:cNvSpPr/>
                <p:nvPr/>
              </p:nvSpPr>
              <p:spPr>
                <a:xfrm>
                  <a:off x="9501187" y="4122737"/>
                  <a:ext cx="442912" cy="44291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CC123E6F-32AD-4101-A475-CD978F717E60}"/>
                    </a:ext>
                  </a:extLst>
                </p:cNvPr>
                <p:cNvSpPr/>
                <p:nvPr/>
              </p:nvSpPr>
              <p:spPr>
                <a:xfrm>
                  <a:off x="8615363" y="4565649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1A16F4C2-64CB-46F6-9CB5-8CE6949DFBAD}"/>
                    </a:ext>
                  </a:extLst>
                </p:cNvPr>
                <p:cNvSpPr/>
                <p:nvPr/>
              </p:nvSpPr>
              <p:spPr>
                <a:xfrm>
                  <a:off x="9058275" y="4565649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820EDFC7-6A9D-466E-93FA-8CF5C53AA716}"/>
                    </a:ext>
                  </a:extLst>
                </p:cNvPr>
                <p:cNvSpPr/>
                <p:nvPr/>
              </p:nvSpPr>
              <p:spPr>
                <a:xfrm>
                  <a:off x="9501187" y="4565649"/>
                  <a:ext cx="442912" cy="44291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6DB7D028-69FA-4A23-BE1F-DF800FEFCD6D}"/>
                    </a:ext>
                  </a:extLst>
                </p:cNvPr>
                <p:cNvSpPr/>
                <p:nvPr/>
              </p:nvSpPr>
              <p:spPr>
                <a:xfrm>
                  <a:off x="8615363" y="5008561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29C5C9CC-BAE7-4692-94E0-EFCD6F0AAA2E}"/>
                    </a:ext>
                  </a:extLst>
                </p:cNvPr>
                <p:cNvSpPr/>
                <p:nvPr/>
              </p:nvSpPr>
              <p:spPr>
                <a:xfrm>
                  <a:off x="9058275" y="5008561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AF170504-99FD-4FE7-A9DC-A69EAA8AC1E0}"/>
                    </a:ext>
                  </a:extLst>
                </p:cNvPr>
                <p:cNvSpPr/>
                <p:nvPr/>
              </p:nvSpPr>
              <p:spPr>
                <a:xfrm>
                  <a:off x="9501187" y="5008561"/>
                  <a:ext cx="442912" cy="442912"/>
                </a:xfrm>
                <a:prstGeom prst="rect">
                  <a:avLst/>
                </a:prstGeom>
                <a:noFill/>
                <a:ln w="1905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45D008E-E35F-4775-B1D9-0F9AC3B0A38B}"/>
                    </a:ext>
                  </a:extLst>
                </p:cNvPr>
                <p:cNvSpPr txBox="1"/>
                <p:nvPr/>
              </p:nvSpPr>
              <p:spPr>
                <a:xfrm>
                  <a:off x="9113266" y="3734876"/>
                  <a:ext cx="296552" cy="359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난</a:t>
                  </a:r>
                  <a:endParaRPr lang="en-US" altLang="ko-KR" sz="7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A90FEDF-2F08-4071-B58F-D0A6F3AB2E73}"/>
                    </a:ext>
                  </a:extLst>
                </p:cNvPr>
                <p:cNvSpPr txBox="1"/>
                <p:nvPr/>
              </p:nvSpPr>
              <p:spPr>
                <a:xfrm>
                  <a:off x="9479901" y="3734877"/>
                  <a:ext cx="522822" cy="359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너를</a:t>
                  </a:r>
                  <a:endParaRPr lang="en-US" altLang="ko-KR" sz="7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EAD5B33-E7BF-41A6-B457-BD3B39EA6DF6}"/>
                    </a:ext>
                  </a:extLst>
                </p:cNvPr>
                <p:cNvSpPr txBox="1"/>
                <p:nvPr/>
              </p:nvSpPr>
              <p:spPr>
                <a:xfrm>
                  <a:off x="8261945" y="4591050"/>
                  <a:ext cx="296552" cy="359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난</a:t>
                  </a:r>
                  <a:endParaRPr lang="en-US" altLang="ko-KR" sz="7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A27D1B3-6717-4062-B490-2A68120501F7}"/>
                    </a:ext>
                  </a:extLst>
                </p:cNvPr>
                <p:cNvSpPr txBox="1"/>
                <p:nvPr/>
              </p:nvSpPr>
              <p:spPr>
                <a:xfrm>
                  <a:off x="8148810" y="5042793"/>
                  <a:ext cx="522822" cy="359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너를</a:t>
                  </a:r>
                  <a:endParaRPr lang="en-US" altLang="ko-KR" sz="7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A744E6C-0D67-4C22-A0E5-BD84ACE1927F}"/>
                    </a:ext>
                  </a:extLst>
                </p:cNvPr>
                <p:cNvSpPr txBox="1"/>
                <p:nvPr/>
              </p:nvSpPr>
              <p:spPr>
                <a:xfrm>
                  <a:off x="8500484" y="3778540"/>
                  <a:ext cx="665558" cy="259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&lt;</a:t>
                  </a:r>
                  <a:r>
                    <a:rPr lang="ko-KR" altLang="en-US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시작 토큰</a:t>
                  </a:r>
                  <a:r>
                    <a:rPr lang="en-US" altLang="ko-KR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&gt;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31228F-E4DC-400D-BA5D-0AFA7244C610}"/>
                    </a:ext>
                  </a:extLst>
                </p:cNvPr>
                <p:cNvSpPr txBox="1"/>
                <p:nvPr/>
              </p:nvSpPr>
              <p:spPr>
                <a:xfrm>
                  <a:off x="7963184" y="4219173"/>
                  <a:ext cx="665558" cy="259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&lt;</a:t>
                  </a:r>
                  <a:r>
                    <a:rPr lang="ko-KR" altLang="en-US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시작 토큰</a:t>
                  </a:r>
                  <a:r>
                    <a:rPr lang="en-US" altLang="ko-KR" sz="6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&gt;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6CD47A7-2911-4F58-8269-8484493D582D}"/>
                  </a:ext>
                </a:extLst>
              </p:cNvPr>
              <p:cNvSpPr txBox="1"/>
              <p:nvPr/>
            </p:nvSpPr>
            <p:spPr>
              <a:xfrm>
                <a:off x="9632141" y="4340802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FF0000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1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4A413DB-B5E5-490A-A219-1206EBF44869}"/>
                  </a:ext>
                </a:extLst>
              </p:cNvPr>
              <p:cNvSpPr txBox="1"/>
              <p:nvPr/>
            </p:nvSpPr>
            <p:spPr>
              <a:xfrm>
                <a:off x="10075054" y="4340802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MASK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C117F22-1A98-4212-86A5-5D6037649B44}"/>
                  </a:ext>
                </a:extLst>
              </p:cNvPr>
              <p:cNvSpPr txBox="1"/>
              <p:nvPr/>
            </p:nvSpPr>
            <p:spPr>
              <a:xfrm>
                <a:off x="10517965" y="4340802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MASK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8F34A75-10EC-4D51-9C27-BD15570900A9}"/>
                  </a:ext>
                </a:extLst>
              </p:cNvPr>
              <p:cNvSpPr txBox="1"/>
              <p:nvPr/>
            </p:nvSpPr>
            <p:spPr>
              <a:xfrm>
                <a:off x="9632141" y="4770657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FF0000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0.47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B75CFCA-8F78-4F7B-951B-BF3152925D8E}"/>
                  </a:ext>
                </a:extLst>
              </p:cNvPr>
              <p:cNvSpPr txBox="1"/>
              <p:nvPr/>
            </p:nvSpPr>
            <p:spPr>
              <a:xfrm>
                <a:off x="10075054" y="4770657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FF0000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0.52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F159EB-F5A9-4F1F-98E5-FDFEB332D8E9}"/>
                  </a:ext>
                </a:extLst>
              </p:cNvPr>
              <p:cNvSpPr txBox="1"/>
              <p:nvPr/>
            </p:nvSpPr>
            <p:spPr>
              <a:xfrm>
                <a:off x="10517965" y="4770657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MASK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F1EAC65-2882-4987-BD3E-11BA4A115B03}"/>
                  </a:ext>
                </a:extLst>
              </p:cNvPr>
              <p:cNvSpPr txBox="1"/>
              <p:nvPr/>
            </p:nvSpPr>
            <p:spPr>
              <a:xfrm>
                <a:off x="9632141" y="5214528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0.25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C5F77D1-A476-4529-9024-2A1D9A12815B}"/>
                  </a:ext>
                </a:extLst>
              </p:cNvPr>
              <p:cNvSpPr txBox="1"/>
              <p:nvPr/>
            </p:nvSpPr>
            <p:spPr>
              <a:xfrm>
                <a:off x="10075054" y="5214528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0.31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2A669A8-C362-4BFD-920B-0C4552C25D99}"/>
                  </a:ext>
                </a:extLst>
              </p:cNvPr>
              <p:cNvSpPr txBox="1"/>
              <p:nvPr/>
            </p:nvSpPr>
            <p:spPr>
              <a:xfrm>
                <a:off x="10517965" y="5214528"/>
                <a:ext cx="442913" cy="23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0.44</a:t>
                </a:r>
                <a:endParaRPr lang="en-US" altLang="ko-KR" sz="5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D643B6C-3976-435E-ACEC-E73368476E2D}"/>
                </a:ext>
              </a:extLst>
            </p:cNvPr>
            <p:cNvSpPr txBox="1"/>
            <p:nvPr/>
          </p:nvSpPr>
          <p:spPr>
            <a:xfrm>
              <a:off x="8562585" y="6006261"/>
              <a:ext cx="1124756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6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Attention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63BEC2-73C4-4354-9F97-7F2F76F3E00C}"/>
                </a:ext>
              </a:extLst>
            </p:cNvPr>
            <p:cNvSpPr txBox="1"/>
            <p:nvPr/>
          </p:nvSpPr>
          <p:spPr>
            <a:xfrm>
              <a:off x="10614319" y="6006260"/>
              <a:ext cx="1124755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6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Masked Attention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72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2" y="176248"/>
            <a:ext cx="1180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605729" y="1541240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 Encoding</a:t>
            </a:r>
            <a:endParaRPr lang="ko-KR" altLang="en-US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EBA643-BEA6-41B9-9E02-54DCDDF5A9F3}"/>
              </a:ext>
            </a:extLst>
          </p:cNvPr>
          <p:cNvGrpSpPr/>
          <p:nvPr/>
        </p:nvGrpSpPr>
        <p:grpSpPr>
          <a:xfrm>
            <a:off x="3747761" y="952751"/>
            <a:ext cx="4696478" cy="5729001"/>
            <a:chOff x="3098682" y="952751"/>
            <a:chExt cx="4696478" cy="57290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9A133D-0967-4164-B45F-267956A6F5E2}"/>
                </a:ext>
              </a:extLst>
            </p:cNvPr>
            <p:cNvGrpSpPr/>
            <p:nvPr/>
          </p:nvGrpSpPr>
          <p:grpSpPr>
            <a:xfrm>
              <a:off x="3098682" y="952751"/>
              <a:ext cx="4696478" cy="5729001"/>
              <a:chOff x="6728391" y="2266008"/>
              <a:chExt cx="3690330" cy="450165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9EFFD81-C602-4E3C-8CF0-E8874E1A3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36223" y="2266008"/>
                <a:ext cx="2874666" cy="41431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858F81-0232-4391-97F8-22DE60D6AB7C}"/>
                  </a:ext>
                </a:extLst>
              </p:cNvPr>
              <p:cNvSpPr txBox="1"/>
              <p:nvPr/>
            </p:nvSpPr>
            <p:spPr>
              <a:xfrm>
                <a:off x="6728391" y="6552215"/>
                <a:ext cx="36903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AppleSDGothicNeoUL00" panose="02000503000000000000" pitchFamily="2" charset="-127"/>
                    <a:ea typeface="AppleSDGothicNeoUL00" panose="02000503000000000000" pitchFamily="2" charset="-127"/>
                  </a:rPr>
                  <a:t>Ashish Vaswani et al., 2017, Attention is All You Need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7D73E93-0C61-4EC9-887C-CB30685B0522}"/>
                </a:ext>
              </a:extLst>
            </p:cNvPr>
            <p:cNvSpPr/>
            <p:nvPr/>
          </p:nvSpPr>
          <p:spPr>
            <a:xfrm>
              <a:off x="3559383" y="4676776"/>
              <a:ext cx="3754852" cy="638592"/>
            </a:xfrm>
            <a:prstGeom prst="rect">
              <a:avLst/>
            </a:prstGeom>
            <a:noFill/>
            <a:ln w="19050"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E2C5B7-A838-47B0-A0AD-C36473156F7E}"/>
                </a:ext>
              </a:extLst>
            </p:cNvPr>
            <p:cNvCxnSpPr/>
            <p:nvPr/>
          </p:nvCxnSpPr>
          <p:spPr>
            <a:xfrm flipH="1" flipV="1">
              <a:off x="4710491" y="2681988"/>
              <a:ext cx="100229" cy="197737"/>
            </a:xfrm>
            <a:prstGeom prst="line">
              <a:avLst/>
            </a:prstGeom>
            <a:ln>
              <a:solidFill>
                <a:srgbClr val="619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C2648A9-C740-4A5F-8EF3-907BEA241B16}"/>
                </a:ext>
              </a:extLst>
            </p:cNvPr>
            <p:cNvGrpSpPr/>
            <p:nvPr/>
          </p:nvGrpSpPr>
          <p:grpSpPr>
            <a:xfrm>
              <a:off x="4337725" y="2518447"/>
              <a:ext cx="945990" cy="303929"/>
              <a:chOff x="4794845" y="3521747"/>
              <a:chExt cx="945990" cy="30392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FB758D7-E0D2-4110-84AA-96B2BCB3D1D4}"/>
                  </a:ext>
                </a:extLst>
              </p:cNvPr>
              <p:cNvSpPr/>
              <p:nvPr/>
            </p:nvSpPr>
            <p:spPr>
              <a:xfrm>
                <a:off x="4851400" y="3589151"/>
                <a:ext cx="762000" cy="1922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98DCD1-45D6-47D3-82F3-D5262EBD264D}"/>
                  </a:ext>
                </a:extLst>
              </p:cNvPr>
              <p:cNvSpPr txBox="1"/>
              <p:nvPr/>
            </p:nvSpPr>
            <p:spPr>
              <a:xfrm>
                <a:off x="4794845" y="3521747"/>
                <a:ext cx="945990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hidden</a:t>
                </a:r>
                <a:r>
                  <a:rPr lang="ko-KR" altLang="en-US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</a:t>
                </a:r>
                <a:r>
                  <a:rPr lang="en-US" altLang="ko-KR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state’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65FC88-99EA-41DD-875B-152CF7208010}"/>
              </a:ext>
            </a:extLst>
          </p:cNvPr>
          <p:cNvGrpSpPr/>
          <p:nvPr/>
        </p:nvGrpSpPr>
        <p:grpSpPr>
          <a:xfrm>
            <a:off x="6125509" y="3285221"/>
            <a:ext cx="236397" cy="303929"/>
            <a:chOff x="6161228" y="3343903"/>
            <a:chExt cx="236397" cy="30392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76613F-87B5-4240-9F1A-4B9C99E782AA}"/>
                </a:ext>
              </a:extLst>
            </p:cNvPr>
            <p:cNvSpPr/>
            <p:nvPr/>
          </p:nvSpPr>
          <p:spPr>
            <a:xfrm>
              <a:off x="6203156" y="3417095"/>
              <a:ext cx="178593" cy="17859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D26EEA-DDF3-488A-A4B9-85158827DDBD}"/>
                </a:ext>
              </a:extLst>
            </p:cNvPr>
            <p:cNvSpPr txBox="1"/>
            <p:nvPr/>
          </p:nvSpPr>
          <p:spPr>
            <a:xfrm>
              <a:off x="6161228" y="3343903"/>
              <a:ext cx="236397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5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V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F42884-C354-4D5E-8243-478E7537D1C5}"/>
              </a:ext>
            </a:extLst>
          </p:cNvPr>
          <p:cNvGrpSpPr/>
          <p:nvPr/>
        </p:nvGrpSpPr>
        <p:grpSpPr>
          <a:xfrm>
            <a:off x="6432691" y="3285221"/>
            <a:ext cx="236397" cy="303929"/>
            <a:chOff x="6161228" y="3343903"/>
            <a:chExt cx="236397" cy="30392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F9A25E-0B71-45E9-A751-000BAD123CD6}"/>
                </a:ext>
              </a:extLst>
            </p:cNvPr>
            <p:cNvSpPr/>
            <p:nvPr/>
          </p:nvSpPr>
          <p:spPr>
            <a:xfrm>
              <a:off x="6203156" y="3417095"/>
              <a:ext cx="178593" cy="17859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64446D-9580-4718-A28C-DC1777777553}"/>
                </a:ext>
              </a:extLst>
            </p:cNvPr>
            <p:cNvSpPr txBox="1"/>
            <p:nvPr/>
          </p:nvSpPr>
          <p:spPr>
            <a:xfrm>
              <a:off x="6161228" y="3343903"/>
              <a:ext cx="236397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5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K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29A197B-762D-43C1-98CB-DB03D053B568}"/>
              </a:ext>
            </a:extLst>
          </p:cNvPr>
          <p:cNvGrpSpPr/>
          <p:nvPr/>
        </p:nvGrpSpPr>
        <p:grpSpPr>
          <a:xfrm>
            <a:off x="6733123" y="3285221"/>
            <a:ext cx="236397" cy="303929"/>
            <a:chOff x="6156465" y="3343903"/>
            <a:chExt cx="236397" cy="30392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A346753-461B-4A2D-BA7A-8D65B7775FF8}"/>
                </a:ext>
              </a:extLst>
            </p:cNvPr>
            <p:cNvSpPr/>
            <p:nvPr/>
          </p:nvSpPr>
          <p:spPr>
            <a:xfrm>
              <a:off x="6203156" y="3417095"/>
              <a:ext cx="178593" cy="17859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BCAE18-8790-4856-909D-F610416ED97D}"/>
                </a:ext>
              </a:extLst>
            </p:cNvPr>
            <p:cNvSpPr txBox="1"/>
            <p:nvPr/>
          </p:nvSpPr>
          <p:spPr>
            <a:xfrm>
              <a:off x="6156465" y="3343903"/>
              <a:ext cx="236397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5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Q</a:t>
              </a: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FBFEFAD-EB2A-483B-B178-73E646BDE696}"/>
              </a:ext>
            </a:extLst>
          </p:cNvPr>
          <p:cNvCxnSpPr>
            <a:cxnSpLocks/>
          </p:cNvCxnSpPr>
          <p:nvPr/>
        </p:nvCxnSpPr>
        <p:spPr>
          <a:xfrm flipH="1" flipV="1">
            <a:off x="4029075" y="4035541"/>
            <a:ext cx="557907" cy="657133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59A442D-3FF7-4FF6-B3BB-8C3E27BFAC1E}"/>
              </a:ext>
            </a:extLst>
          </p:cNvPr>
          <p:cNvSpPr txBox="1"/>
          <p:nvPr/>
        </p:nvSpPr>
        <p:spPr>
          <a:xfrm>
            <a:off x="705954" y="2500303"/>
            <a:ext cx="3912217" cy="1273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Sinusoidal Positional Encoding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번역 시 단어 간 순서를 매기기 위한 방법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위치 정보를 스칼라가 아닌 벡터로 표현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사인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코사인의 주기함수를 활용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단어 위치에 따라 주기를 달리하여 순서를 유일하게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(unique)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표현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A7D2517-E617-4AF6-92FA-1880C0B10531}"/>
              </a:ext>
            </a:extLst>
          </p:cNvPr>
          <p:cNvGrpSpPr/>
          <p:nvPr/>
        </p:nvGrpSpPr>
        <p:grpSpPr>
          <a:xfrm>
            <a:off x="608063" y="3955745"/>
            <a:ext cx="3343369" cy="1739956"/>
            <a:chOff x="695151" y="3764131"/>
            <a:chExt cx="3343369" cy="173995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7B8D8A9E-F847-4A24-9115-9DB1C92D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293" y="3764131"/>
              <a:ext cx="3079687" cy="1431168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6B536F5-D730-4284-B4E8-B764C3A6B731}"/>
                </a:ext>
              </a:extLst>
            </p:cNvPr>
            <p:cNvSpPr txBox="1"/>
            <p:nvPr/>
          </p:nvSpPr>
          <p:spPr>
            <a:xfrm>
              <a:off x="695151" y="5288643"/>
              <a:ext cx="33433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https://</a:t>
              </a:r>
              <a:r>
                <a:rPr lang="en-US" altLang="ko-KR" sz="800" dirty="0" err="1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kazemnejad.com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/blog/</a:t>
              </a:r>
              <a:r>
                <a:rPr lang="en-US" altLang="ko-KR" sz="800" dirty="0" err="1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transformer_architecture_positional_encoding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/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7568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9C91B-77AC-46B7-A2E0-7B85900FAE5C}"/>
              </a:ext>
            </a:extLst>
          </p:cNvPr>
          <p:cNvSpPr txBox="1"/>
          <p:nvPr/>
        </p:nvSpPr>
        <p:spPr>
          <a:xfrm>
            <a:off x="0" y="3152001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6194F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7655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2" y="176248"/>
            <a:ext cx="1180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632837" y="1325066"/>
            <a:ext cx="3320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Remind: Recurrent Neural Network</a:t>
            </a:r>
            <a:endParaRPr lang="ko-KR" altLang="en-US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23C10-0729-4E4E-8E98-14915631C7F4}"/>
              </a:ext>
            </a:extLst>
          </p:cNvPr>
          <p:cNvSpPr txBox="1"/>
          <p:nvPr/>
        </p:nvSpPr>
        <p:spPr>
          <a:xfrm>
            <a:off x="879205" y="1829624"/>
            <a:ext cx="4388183" cy="1504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RNN</a:t>
            </a:r>
            <a:r>
              <a:rPr lang="ko-KR" altLang="en-US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한계</a:t>
            </a: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Long-term dependency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RNN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학습 과정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시퀀스를 입력 받아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hidden state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를 순차적으로 업데이트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역전파 과정에서 기울기가 소실돼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오래된 시점 정보를 미래 시점에 잘 전달하지 못하는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long-term dependency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문제 발생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Bidirectional RNN, LSTM, GRU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등 문제를 일정 부분 해결한 모델이 등장했으나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태생적 한계 존재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5E2CF1-0AE6-4C70-8E1C-9927EC40C503}"/>
              </a:ext>
            </a:extLst>
          </p:cNvPr>
          <p:cNvGrpSpPr/>
          <p:nvPr/>
        </p:nvGrpSpPr>
        <p:grpSpPr>
          <a:xfrm>
            <a:off x="1170981" y="4146162"/>
            <a:ext cx="3690330" cy="1546237"/>
            <a:chOff x="859167" y="3954789"/>
            <a:chExt cx="3931715" cy="1647374"/>
          </a:xfrm>
        </p:grpSpPr>
        <p:pic>
          <p:nvPicPr>
            <p:cNvPr id="1028" name="Picture 4" descr="An unrolled recurrent neural network.">
              <a:extLst>
                <a:ext uri="{FF2B5EF4-FFF2-40B4-BE49-F238E27FC236}">
                  <a16:creationId xmlns:a16="http://schemas.microsoft.com/office/drawing/2014/main" id="{B81E1F00-9564-48AB-81EB-EC389B631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167" y="3954789"/>
              <a:ext cx="3931715" cy="1033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96C8B0-B66D-418D-B160-349001CCB36C}"/>
                </a:ext>
              </a:extLst>
            </p:cNvPr>
            <p:cNvSpPr txBox="1"/>
            <p:nvPr/>
          </p:nvSpPr>
          <p:spPr>
            <a:xfrm>
              <a:off x="859167" y="5372627"/>
              <a:ext cx="3931715" cy="229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https://</a:t>
              </a:r>
              <a:r>
                <a:rPr lang="en-US" altLang="ko-KR" sz="800" dirty="0" err="1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colah.github.io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/posts/2015-08-Understanding-LSTMs/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F30AA0-74CA-41E8-94BA-86D51ADA2BDB}"/>
              </a:ext>
            </a:extLst>
          </p:cNvPr>
          <p:cNvSpPr txBox="1"/>
          <p:nvPr/>
        </p:nvSpPr>
        <p:spPr>
          <a:xfrm>
            <a:off x="6434582" y="1857360"/>
            <a:ext cx="4388183" cy="1273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Attention is All You Need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Self-attention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메커니즘을 통해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RNN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long-term dependency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문제 해결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순차적 학습의 형태가 아니므로 빠른 학습 속도 확보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높은 성능으로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LSTM, GRU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자리를 대체하는 중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언어 모델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4352DF-23F5-4C8D-9036-488C3A628DF7}"/>
              </a:ext>
            </a:extLst>
          </p:cNvPr>
          <p:cNvSpPr txBox="1"/>
          <p:nvPr/>
        </p:nvSpPr>
        <p:spPr>
          <a:xfrm>
            <a:off x="6096000" y="1325066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65F76F-6B04-423F-8F54-E0098C855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4089745"/>
            <a:ext cx="4885780" cy="10825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659475-9EE6-4E98-9F01-9E6E682806E4}"/>
              </a:ext>
            </a:extLst>
          </p:cNvPr>
          <p:cNvSpPr txBox="1"/>
          <p:nvPr/>
        </p:nvSpPr>
        <p:spPr>
          <a:xfrm>
            <a:off x="6184329" y="5476955"/>
            <a:ext cx="5356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http://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jalammar.github.io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/illustrated-transformer/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02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2" y="176248"/>
            <a:ext cx="1180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632837" y="13250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Structure</a:t>
            </a:r>
            <a:endParaRPr lang="ko-KR" altLang="en-US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72CFDB-4461-4E1F-938C-CD66665744F8}"/>
              </a:ext>
            </a:extLst>
          </p:cNvPr>
          <p:cNvSpPr txBox="1"/>
          <p:nvPr/>
        </p:nvSpPr>
        <p:spPr>
          <a:xfrm>
            <a:off x="1002089" y="2262891"/>
            <a:ext cx="3104185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Encoder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Attention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을 활용한 입력 단어 간 관계성 파악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단어 간 관계가 함축된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hidden state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벡터를 출력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1AD680-501C-40D6-9BCF-6DD4328A671F}"/>
              </a:ext>
            </a:extLst>
          </p:cNvPr>
          <p:cNvSpPr txBox="1"/>
          <p:nvPr/>
        </p:nvSpPr>
        <p:spPr>
          <a:xfrm>
            <a:off x="7952358" y="4591050"/>
            <a:ext cx="3515742" cy="104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</a:t>
            </a:r>
            <a:r>
              <a:rPr lang="ko-KR" altLang="en-US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Encoding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단어의 순서가 표현된 벡터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Self-attention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순서를 고려하지 않아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 encoding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벡터를 별도로 활용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E4557-5E1E-4A75-ADA4-D43091D61135}"/>
              </a:ext>
            </a:extLst>
          </p:cNvPr>
          <p:cNvSpPr txBox="1"/>
          <p:nvPr/>
        </p:nvSpPr>
        <p:spPr>
          <a:xfrm>
            <a:off x="7956871" y="2148084"/>
            <a:ext cx="3104185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Decoder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Encoder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를 통해 출력된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hidden state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를 고려하여 번역할 단어를 예측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FDB4BC-BECB-44AD-8306-39C8D74DFAE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467600" y="4829169"/>
            <a:ext cx="409648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DE45001-2B25-4465-9758-A312F7605661}"/>
              </a:ext>
            </a:extLst>
          </p:cNvPr>
          <p:cNvGrpSpPr/>
          <p:nvPr/>
        </p:nvGrpSpPr>
        <p:grpSpPr>
          <a:xfrm>
            <a:off x="4109992" y="1663620"/>
            <a:ext cx="3767256" cy="4501651"/>
            <a:chOff x="4275092" y="1663620"/>
            <a:chExt cx="3767256" cy="450165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773E2B-56FE-43EE-8ABC-A879BF86973C}"/>
                </a:ext>
              </a:extLst>
            </p:cNvPr>
            <p:cNvGrpSpPr/>
            <p:nvPr/>
          </p:nvGrpSpPr>
          <p:grpSpPr>
            <a:xfrm>
              <a:off x="4275092" y="1663620"/>
              <a:ext cx="3690330" cy="4501651"/>
              <a:chOff x="4275092" y="1663620"/>
              <a:chExt cx="3690330" cy="450165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2B1F42E-197C-476A-A785-8ADCF5E61721}"/>
                  </a:ext>
                </a:extLst>
              </p:cNvPr>
              <p:cNvGrpSpPr/>
              <p:nvPr/>
            </p:nvGrpSpPr>
            <p:grpSpPr>
              <a:xfrm>
                <a:off x="4275092" y="1663620"/>
                <a:ext cx="3690330" cy="4501651"/>
                <a:chOff x="6728391" y="2266008"/>
                <a:chExt cx="3690330" cy="4501651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6659FF86-CD20-40DA-84A9-B31E23B8BB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136223" y="2266008"/>
                  <a:ext cx="2874666" cy="4143185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233285-ACB2-441B-966F-8FE78C0076C4}"/>
                    </a:ext>
                  </a:extLst>
                </p:cNvPr>
                <p:cNvSpPr txBox="1"/>
                <p:nvPr/>
              </p:nvSpPr>
              <p:spPr>
                <a:xfrm>
                  <a:off x="6728391" y="6552215"/>
                  <a:ext cx="369033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AppleSDGothicNeoUL00" panose="02000503000000000000" pitchFamily="2" charset="-127"/>
                      <a:ea typeface="AppleSDGothicNeoUL00" panose="02000503000000000000" pitchFamily="2" charset="-127"/>
                    </a:rPr>
                    <a:t>Ashish Vaswani et al., 2017, Attention is All You Need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AppleSDGothicNeoUL00" panose="02000503000000000000" pitchFamily="2" charset="-127"/>
                    <a:ea typeface="AppleSDGothicNeoUL00" panose="02000503000000000000" pitchFamily="2" charset="-127"/>
                  </a:endParaRPr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973D0DA-24F0-4F60-A1BD-6560D8C49817}"/>
                  </a:ext>
                </a:extLst>
              </p:cNvPr>
              <p:cNvSpPr/>
              <p:nvPr/>
            </p:nvSpPr>
            <p:spPr>
              <a:xfrm>
                <a:off x="4603750" y="4591050"/>
                <a:ext cx="3028950" cy="476237"/>
              </a:xfrm>
              <a:prstGeom prst="rect">
                <a:avLst/>
              </a:prstGeom>
              <a:noFill/>
              <a:ln w="19050"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9F45D7-692E-4DDC-AD54-1820C0C53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1128" y="2553965"/>
              <a:ext cx="921220" cy="1066932"/>
            </a:xfrm>
            <a:prstGeom prst="line">
              <a:avLst/>
            </a:prstGeom>
            <a:ln w="19050">
              <a:solidFill>
                <a:srgbClr val="619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3D26C03-E5DE-43F4-8CBA-A5134173EB4D}"/>
              </a:ext>
            </a:extLst>
          </p:cNvPr>
          <p:cNvCxnSpPr>
            <a:cxnSpLocks/>
          </p:cNvCxnSpPr>
          <p:nvPr/>
        </p:nvCxnSpPr>
        <p:spPr>
          <a:xfrm flipH="1" flipV="1">
            <a:off x="3953443" y="3074652"/>
            <a:ext cx="1038943" cy="801825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96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2" y="176248"/>
            <a:ext cx="1180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632837" y="1325066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Self-attention</a:t>
            </a:r>
            <a:endParaRPr lang="ko-KR" altLang="en-US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60BE73-8119-4D54-9709-58C17C2C8E15}"/>
              </a:ext>
            </a:extLst>
          </p:cNvPr>
          <p:cNvSpPr txBox="1"/>
          <p:nvPr/>
        </p:nvSpPr>
        <p:spPr>
          <a:xfrm>
            <a:off x="919277" y="1901689"/>
            <a:ext cx="4388183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입력된 단어 각각에 대한 관계성을 파악하는 메커니즘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특정 단어를 입력 받았을 때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해당 단어가 다른 어떤 단어와 관련되어 있는지 파악할 수 있음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BF1381-FC8E-4C36-A1BC-A55E205B187C}"/>
              </a:ext>
            </a:extLst>
          </p:cNvPr>
          <p:cNvGrpSpPr/>
          <p:nvPr/>
        </p:nvGrpSpPr>
        <p:grpSpPr>
          <a:xfrm>
            <a:off x="7177929" y="3062490"/>
            <a:ext cx="3580435" cy="2948501"/>
            <a:chOff x="7273179" y="3062490"/>
            <a:chExt cx="3580435" cy="294850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27B7CB3-DD9A-44F0-B3BE-15EFFF3E5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2476" y="3368680"/>
              <a:ext cx="2707074" cy="264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FB01F6-5010-42DB-9146-54E58EAEDFE1}"/>
                </a:ext>
              </a:extLst>
            </p:cNvPr>
            <p:cNvSpPr txBox="1"/>
            <p:nvPr/>
          </p:nvSpPr>
          <p:spPr>
            <a:xfrm>
              <a:off x="7273179" y="3062490"/>
              <a:ext cx="3580435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i="1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“The animal didn’t cross the street because </a:t>
              </a:r>
              <a:r>
                <a:rPr lang="en-US" altLang="ko-KR" sz="1000" i="1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it</a:t>
              </a:r>
              <a:r>
                <a:rPr lang="en-US" altLang="ko-KR" sz="1000" i="1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was too tired”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E7830A-BA9F-44F1-ABCB-49F6406E7535}"/>
              </a:ext>
            </a:extLst>
          </p:cNvPr>
          <p:cNvSpPr txBox="1"/>
          <p:nvPr/>
        </p:nvSpPr>
        <p:spPr>
          <a:xfrm>
            <a:off x="6774054" y="1901689"/>
            <a:ext cx="4388183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모델은 다수의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self-attention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을 활용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특정 단어를 입력 받았을 때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해당 단어를 여러 관점에서 바라볼 수 있음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F36B11-BEDB-4AE7-B57D-45B311582E66}"/>
              </a:ext>
            </a:extLst>
          </p:cNvPr>
          <p:cNvSpPr txBox="1"/>
          <p:nvPr/>
        </p:nvSpPr>
        <p:spPr>
          <a:xfrm>
            <a:off x="6558154" y="1325066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Multi-head Attention</a:t>
            </a:r>
            <a:endParaRPr lang="ko-KR" altLang="en-US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25A055-8244-49B0-B35E-075890F8D4B4}"/>
              </a:ext>
            </a:extLst>
          </p:cNvPr>
          <p:cNvGrpSpPr/>
          <p:nvPr/>
        </p:nvGrpSpPr>
        <p:grpSpPr>
          <a:xfrm>
            <a:off x="1323150" y="3059099"/>
            <a:ext cx="3580435" cy="3222395"/>
            <a:chOff x="1650825" y="3059099"/>
            <a:chExt cx="3580435" cy="322239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A4C72A3-31BE-4D93-84C1-A7BD9BA09CF2}"/>
                </a:ext>
              </a:extLst>
            </p:cNvPr>
            <p:cNvGrpSpPr/>
            <p:nvPr/>
          </p:nvGrpSpPr>
          <p:grpSpPr>
            <a:xfrm>
              <a:off x="1650825" y="3059099"/>
              <a:ext cx="3580435" cy="2951894"/>
              <a:chOff x="7059253" y="2059425"/>
              <a:chExt cx="3580435" cy="295189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72CFDB-4461-4E1F-938C-CD66665744F8}"/>
                  </a:ext>
                </a:extLst>
              </p:cNvPr>
              <p:cNvSpPr txBox="1"/>
              <p:nvPr/>
            </p:nvSpPr>
            <p:spPr>
              <a:xfrm>
                <a:off x="7059253" y="2059425"/>
                <a:ext cx="3580435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“The animal didn’t cross the street because </a:t>
                </a:r>
                <a:r>
                  <a:rPr lang="en-US" altLang="ko-KR" sz="100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it</a:t>
                </a:r>
                <a:r>
                  <a:rPr lang="en-US" altLang="ko-KR" sz="10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was too tired”</a:t>
                </a:r>
              </a:p>
            </p:txBody>
          </p: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CD2B6BCA-436A-457A-BFD9-A877003F7E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8549" y="2363354"/>
                <a:ext cx="2801842" cy="2647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79898-30C6-46C9-AA7A-E4303697A754}"/>
                </a:ext>
              </a:extLst>
            </p:cNvPr>
            <p:cNvSpPr txBox="1"/>
            <p:nvPr/>
          </p:nvSpPr>
          <p:spPr>
            <a:xfrm>
              <a:off x="2085479" y="6066050"/>
              <a:ext cx="2756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http://</a:t>
              </a:r>
              <a:r>
                <a:rPr lang="en-US" altLang="ko-KR" sz="800" dirty="0" err="1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jalammar.github.io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/illustrated-transformer/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04B0219-6774-4FB1-8C41-5E7C759F5064}"/>
              </a:ext>
            </a:extLst>
          </p:cNvPr>
          <p:cNvSpPr txBox="1"/>
          <p:nvPr/>
        </p:nvSpPr>
        <p:spPr>
          <a:xfrm>
            <a:off x="7542521" y="6066050"/>
            <a:ext cx="2756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http://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jalammar.github.io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/illustrated-transformer/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89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2" y="176248"/>
            <a:ext cx="1180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607437" y="1642566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Self-attention</a:t>
            </a:r>
            <a:endParaRPr lang="ko-KR" altLang="en-US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4AA3A-DEC5-49DF-A1E5-0A0B034169EA}"/>
              </a:ext>
            </a:extLst>
          </p:cNvPr>
          <p:cNvSpPr txBox="1"/>
          <p:nvPr/>
        </p:nvSpPr>
        <p:spPr>
          <a:xfrm>
            <a:off x="1125031" y="2446038"/>
            <a:ext cx="4388183" cy="1965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계산 과정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입력된 단어를 임베딩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각 임베딩 벡터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x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대한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Query, Key, Value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벡터를 생성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각각은 </a:t>
            </a:r>
            <a:r>
              <a:rPr lang="en-US" altLang="ko-KR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Wq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en-US" altLang="ko-KR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Wk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Wv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가중치 행렬과 임베딩 벡터를 곱해서 구함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i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‘</a:t>
            </a:r>
            <a:r>
              <a:rPr lang="ko-KR" altLang="en-US" sz="1000" i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 </a:t>
            </a:r>
            <a:r>
              <a:rPr lang="ko-KR" altLang="en-US" sz="1000" i="1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단어랑</a:t>
            </a:r>
            <a:r>
              <a:rPr lang="ko-KR" altLang="en-US" sz="1000" i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나머지 다른 </a:t>
            </a:r>
            <a:r>
              <a:rPr lang="ko-KR" altLang="en-US" sz="1000" i="1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단어들이랑</a:t>
            </a:r>
            <a:r>
              <a:rPr lang="ko-KR" altLang="en-US" sz="1000" i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얼마나 연관되어 있어</a:t>
            </a:r>
            <a:r>
              <a:rPr lang="en-US" altLang="ko-KR" sz="1000" i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?’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Query: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위 질문을 던지는 역할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Key: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위 질문에 대한 답을 구하기 위해 활용되는 역할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Value: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위 질문에 대한 답을 담는 역할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8851D5-E30F-4008-B072-5178A46912EF}"/>
              </a:ext>
            </a:extLst>
          </p:cNvPr>
          <p:cNvGrpSpPr/>
          <p:nvPr/>
        </p:nvGrpSpPr>
        <p:grpSpPr>
          <a:xfrm>
            <a:off x="6096000" y="2446038"/>
            <a:ext cx="4828094" cy="3373361"/>
            <a:chOff x="6096000" y="2446038"/>
            <a:chExt cx="4828094" cy="337336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BEB4B156-BC75-4556-BE66-D0D3432D6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446038"/>
              <a:ext cx="4828094" cy="3045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B96F0F-2E99-4C68-82E2-F9FA9399A162}"/>
                </a:ext>
              </a:extLst>
            </p:cNvPr>
            <p:cNvSpPr txBox="1"/>
            <p:nvPr/>
          </p:nvSpPr>
          <p:spPr>
            <a:xfrm>
              <a:off x="6120257" y="5603955"/>
              <a:ext cx="48038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http://</a:t>
              </a:r>
              <a:r>
                <a:rPr lang="en-US" altLang="ko-KR" sz="800" dirty="0" err="1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jalammar.github.io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/illustrated-transformer/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900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2" y="176248"/>
            <a:ext cx="1180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607437" y="1642566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Self-attention</a:t>
            </a:r>
            <a:endParaRPr lang="ko-KR" altLang="en-US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83BBB93-3D55-49FB-8D7C-B7BD555B5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18" y="1807215"/>
            <a:ext cx="4301570" cy="408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A076E72B-CAA5-4BE1-AC7B-84D5C035B626}"/>
              </a:ext>
            </a:extLst>
          </p:cNvPr>
          <p:cNvGrpSpPr/>
          <p:nvPr/>
        </p:nvGrpSpPr>
        <p:grpSpPr>
          <a:xfrm>
            <a:off x="1189800" y="2239487"/>
            <a:ext cx="4388183" cy="3223177"/>
            <a:chOff x="886905" y="2255538"/>
            <a:chExt cx="4388183" cy="32231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14AA3A-DEC5-49DF-A1E5-0A0B034169EA}"/>
                </a:ext>
              </a:extLst>
            </p:cNvPr>
            <p:cNvSpPr txBox="1"/>
            <p:nvPr/>
          </p:nvSpPr>
          <p:spPr>
            <a:xfrm>
              <a:off x="886905" y="2255538"/>
              <a:ext cx="4388183" cy="1965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계산 과정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3. 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기준 단어의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Query 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벡터와 각 단어의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Key 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벡터를 내적</a:t>
              </a:r>
              <a:endPara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기준 단어 자신의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Key 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벡터도 내적</a:t>
              </a:r>
              <a:endPara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입력한 단어 수 만큼의 내적 값을 얻음</a:t>
              </a:r>
              <a:endPara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기준 단어와 연관성이 높을 수록 내적 값도 높음</a:t>
              </a:r>
              <a:endPara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4. 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과정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3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에서 구한 내적 값으로 이루어진 벡터에 소프트맥스 적용</a:t>
              </a:r>
              <a:endPara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5. 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각 소프트맥스 성분을 가중치로 각 단어의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Value 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벡터를 가중합</a:t>
              </a:r>
              <a:endPara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6. 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가중합한 벡터가 기준 단어에 대한 </a:t>
              </a:r>
              <a:r>
                <a:rPr lang="en-US" altLang="ko-KR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Attention </a:t>
              </a:r>
              <a:r>
                <a:rPr lang="ko-KR" altLang="en-US" sz="10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벡터</a:t>
              </a:r>
              <a:endPara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28D600A-D9E5-4A9C-9544-80ADED3F36ED}"/>
                </a:ext>
              </a:extLst>
            </p:cNvPr>
            <p:cNvGrpSpPr/>
            <p:nvPr/>
          </p:nvGrpSpPr>
          <p:grpSpPr>
            <a:xfrm>
              <a:off x="886905" y="4555711"/>
              <a:ext cx="3898302" cy="923004"/>
              <a:chOff x="1029040" y="4628675"/>
              <a:chExt cx="3898302" cy="92300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F00D02FA-5EAE-4D60-B54D-DD0D76C8EF3A}"/>
                  </a:ext>
                </a:extLst>
              </p:cNvPr>
              <p:cNvGrpSpPr/>
              <p:nvPr/>
            </p:nvGrpSpPr>
            <p:grpSpPr>
              <a:xfrm>
                <a:off x="1567080" y="4628675"/>
                <a:ext cx="1558726" cy="316231"/>
                <a:chOff x="1504319" y="4616401"/>
                <a:chExt cx="1558726" cy="316231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BB4583-3746-4F7F-BE00-A0EAE5ACCFAE}"/>
                    </a:ext>
                  </a:extLst>
                </p:cNvPr>
                <p:cNvSpPr txBox="1"/>
                <p:nvPr/>
              </p:nvSpPr>
              <p:spPr>
                <a:xfrm>
                  <a:off x="1504319" y="4616401"/>
                  <a:ext cx="638682" cy="303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Softmax</a:t>
                  </a:r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54CF1E3-420F-4934-A3B9-3233589F160A}"/>
                    </a:ext>
                  </a:extLst>
                </p:cNvPr>
                <p:cNvGrpSpPr/>
                <p:nvPr/>
              </p:nvGrpSpPr>
              <p:grpSpPr>
                <a:xfrm>
                  <a:off x="2145753" y="4628703"/>
                  <a:ext cx="917292" cy="303929"/>
                  <a:chOff x="2145753" y="4628703"/>
                  <a:chExt cx="917292" cy="303929"/>
                </a:xfrm>
              </p:grpSpPr>
              <p:grpSp>
                <p:nvGrpSpPr>
                  <p:cNvPr id="4" name="그룹 3">
                    <a:extLst>
                      <a:ext uri="{FF2B5EF4-FFF2-40B4-BE49-F238E27FC236}">
                        <a16:creationId xmlns:a16="http://schemas.microsoft.com/office/drawing/2014/main" id="{286F22FA-E4B7-4BDE-9322-AB9F210058BA}"/>
                      </a:ext>
                    </a:extLst>
                  </p:cNvPr>
                  <p:cNvGrpSpPr/>
                  <p:nvPr/>
                </p:nvGrpSpPr>
                <p:grpSpPr>
                  <a:xfrm>
                    <a:off x="2145753" y="4628703"/>
                    <a:ext cx="911787" cy="303929"/>
                    <a:chOff x="1606550" y="4495800"/>
                    <a:chExt cx="1085850" cy="361950"/>
                  </a:xfrm>
                </p:grpSpPr>
                <p:sp>
                  <p:nvSpPr>
                    <p:cNvPr id="3" name="직사각형 2">
                      <a:extLst>
                        <a:ext uri="{FF2B5EF4-FFF2-40B4-BE49-F238E27FC236}">
                          <a16:creationId xmlns:a16="http://schemas.microsoft.com/office/drawing/2014/main" id="{399F954C-CB6E-4B79-9E08-076C05215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550" y="4495800"/>
                      <a:ext cx="361950" cy="36195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6194F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DD9EC0C4-D1D3-45A1-97BE-B83F8A9517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8500" y="4495800"/>
                      <a:ext cx="361950" cy="36195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6194F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" name="직사각형 11">
                      <a:extLst>
                        <a:ext uri="{FF2B5EF4-FFF2-40B4-BE49-F238E27FC236}">
                          <a16:creationId xmlns:a16="http://schemas.microsoft.com/office/drawing/2014/main" id="{5B68CA25-E490-44DC-AEBA-1CD8709FE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0450" y="4495800"/>
                      <a:ext cx="361950" cy="36195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6194F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6869E64-A743-4615-B608-25C6D150135A}"/>
                      </a:ext>
                    </a:extLst>
                  </p:cNvPr>
                  <p:cNvSpPr txBox="1"/>
                  <p:nvPr/>
                </p:nvSpPr>
                <p:spPr>
                  <a:xfrm>
                    <a:off x="2145753" y="4671021"/>
                    <a:ext cx="303929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0.7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1B0071B-7CC2-43A4-B97C-84C62C498B9B}"/>
                      </a:ext>
                    </a:extLst>
                  </p:cNvPr>
                  <p:cNvSpPr txBox="1"/>
                  <p:nvPr/>
                </p:nvSpPr>
                <p:spPr>
                  <a:xfrm>
                    <a:off x="2449682" y="4671021"/>
                    <a:ext cx="303929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0.2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6136F66-F6DA-4D65-B16F-DE14539C8AA4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116" y="4671020"/>
                    <a:ext cx="303929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0.1</a:t>
                    </a:r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5A154DD-5534-45B6-ADB9-7DC482E4953B}"/>
                  </a:ext>
                </a:extLst>
              </p:cNvPr>
              <p:cNvGrpSpPr/>
              <p:nvPr/>
            </p:nvGrpSpPr>
            <p:grpSpPr>
              <a:xfrm>
                <a:off x="1029040" y="5203681"/>
                <a:ext cx="3898302" cy="347998"/>
                <a:chOff x="1100286" y="5248919"/>
                <a:chExt cx="3898302" cy="347998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20FFF53F-9582-426D-971C-0D106A4EEB4C}"/>
                    </a:ext>
                  </a:extLst>
                </p:cNvPr>
                <p:cNvGrpSpPr/>
                <p:nvPr/>
              </p:nvGrpSpPr>
              <p:grpSpPr>
                <a:xfrm>
                  <a:off x="1100286" y="5282027"/>
                  <a:ext cx="911787" cy="303929"/>
                  <a:chOff x="1029829" y="5269165"/>
                  <a:chExt cx="911787" cy="303929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B52D623-FE5E-4458-B4BF-6D353230FB2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758" y="5269165"/>
                    <a:ext cx="607858" cy="303929"/>
                    <a:chOff x="1606550" y="4495800"/>
                    <a:chExt cx="723900" cy="361950"/>
                  </a:xfrm>
                </p:grpSpPr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E7F6591E-62F8-43F0-A2CE-A7E9B605A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550" y="4495800"/>
                      <a:ext cx="361950" cy="36195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6194F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8DE25BB9-7D81-434E-A8BD-617C96DAB7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8500" y="4495800"/>
                      <a:ext cx="361950" cy="36195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6194F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C687023-0F02-41F0-8164-14E0C1D590A0}"/>
                      </a:ext>
                    </a:extLst>
                  </p:cNvPr>
                  <p:cNvSpPr txBox="1"/>
                  <p:nvPr/>
                </p:nvSpPr>
                <p:spPr>
                  <a:xfrm>
                    <a:off x="1333758" y="5311483"/>
                    <a:ext cx="303929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v11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11D8C09-30B1-4DD8-BC83-AE212D54A2C7}"/>
                      </a:ext>
                    </a:extLst>
                  </p:cNvPr>
                  <p:cNvSpPr txBox="1"/>
                  <p:nvPr/>
                </p:nvSpPr>
                <p:spPr>
                  <a:xfrm>
                    <a:off x="1637687" y="5311483"/>
                    <a:ext cx="303929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v12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D47DEE4-6F43-489A-9ED5-31977279C8D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829" y="5311483"/>
                    <a:ext cx="349419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0.7 x</a:t>
                    </a:r>
                  </a:p>
                </p:txBody>
              </p: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0D0C88-DAC9-42B9-90E0-48B3ED120E33}"/>
                    </a:ext>
                  </a:extLst>
                </p:cNvPr>
                <p:cNvGrpSpPr/>
                <p:nvPr/>
              </p:nvGrpSpPr>
              <p:grpSpPr>
                <a:xfrm>
                  <a:off x="2125955" y="5280288"/>
                  <a:ext cx="916895" cy="303929"/>
                  <a:chOff x="2140645" y="5297740"/>
                  <a:chExt cx="916895" cy="303929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2DD5AFA7-FBE1-403B-BD65-48F142B55822}"/>
                      </a:ext>
                    </a:extLst>
                  </p:cNvPr>
                  <p:cNvGrpSpPr/>
                  <p:nvPr/>
                </p:nvGrpSpPr>
                <p:grpSpPr>
                  <a:xfrm>
                    <a:off x="2449682" y="5297740"/>
                    <a:ext cx="607858" cy="303929"/>
                    <a:chOff x="1606550" y="4495800"/>
                    <a:chExt cx="723900" cy="361950"/>
                  </a:xfrm>
                </p:grpSpPr>
                <p:sp>
                  <p:nvSpPr>
                    <p:cNvPr id="21" name="직사각형 20">
                      <a:extLst>
                        <a:ext uri="{FF2B5EF4-FFF2-40B4-BE49-F238E27FC236}">
                          <a16:creationId xmlns:a16="http://schemas.microsoft.com/office/drawing/2014/main" id="{568DE51D-24AA-46C6-B2EA-C45D95F938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550" y="4495800"/>
                      <a:ext cx="361950" cy="36195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6194F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28F967BA-4872-455C-8883-DACDD83E8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8500" y="4495800"/>
                      <a:ext cx="361950" cy="36195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6194F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241BD6F-35F6-482A-A68F-A2C84852CC4C}"/>
                      </a:ext>
                    </a:extLst>
                  </p:cNvPr>
                  <p:cNvSpPr txBox="1"/>
                  <p:nvPr/>
                </p:nvSpPr>
                <p:spPr>
                  <a:xfrm>
                    <a:off x="2449682" y="5338321"/>
                    <a:ext cx="303929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v21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3356424-0871-45F5-9F34-E420E6CE2E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53611" y="5338321"/>
                    <a:ext cx="303929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v22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445052B-5CB2-4B94-8CDF-F2D3760F18F6}"/>
                      </a:ext>
                    </a:extLst>
                  </p:cNvPr>
                  <p:cNvSpPr txBox="1"/>
                  <p:nvPr/>
                </p:nvSpPr>
                <p:spPr>
                  <a:xfrm>
                    <a:off x="2140645" y="5341021"/>
                    <a:ext cx="358933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0.2 x</a:t>
                    </a:r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20EA726-51DA-49AA-ADB4-4036E4EC8795}"/>
                    </a:ext>
                  </a:extLst>
                </p:cNvPr>
                <p:cNvGrpSpPr/>
                <p:nvPr/>
              </p:nvGrpSpPr>
              <p:grpSpPr>
                <a:xfrm>
                  <a:off x="3142152" y="5292988"/>
                  <a:ext cx="911787" cy="303929"/>
                  <a:chOff x="3112544" y="5297740"/>
                  <a:chExt cx="911787" cy="303929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61B4B776-CA29-42BF-94A3-9BF7226EEFF8}"/>
                      </a:ext>
                    </a:extLst>
                  </p:cNvPr>
                  <p:cNvGrpSpPr/>
                  <p:nvPr/>
                </p:nvGrpSpPr>
                <p:grpSpPr>
                  <a:xfrm>
                    <a:off x="3416473" y="5297740"/>
                    <a:ext cx="607858" cy="303929"/>
                    <a:chOff x="1606550" y="4495800"/>
                    <a:chExt cx="723900" cy="361950"/>
                  </a:xfrm>
                </p:grpSpPr>
                <p:sp>
                  <p:nvSpPr>
                    <p:cNvPr id="24" name="직사각형 23">
                      <a:extLst>
                        <a:ext uri="{FF2B5EF4-FFF2-40B4-BE49-F238E27FC236}">
                          <a16:creationId xmlns:a16="http://schemas.microsoft.com/office/drawing/2014/main" id="{C44B86D9-1C51-443E-A674-E91122ABD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6550" y="4495800"/>
                      <a:ext cx="361950" cy="36195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6194F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" name="직사각형 24">
                      <a:extLst>
                        <a:ext uri="{FF2B5EF4-FFF2-40B4-BE49-F238E27FC236}">
                          <a16:creationId xmlns:a16="http://schemas.microsoft.com/office/drawing/2014/main" id="{1C903CC2-AC51-410C-839A-F8C555179D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8500" y="4495800"/>
                      <a:ext cx="361950" cy="36195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6194F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DC8A212-6BB2-45C3-A969-7A9DFB1B796B}"/>
                      </a:ext>
                    </a:extLst>
                  </p:cNvPr>
                  <p:cNvSpPr txBox="1"/>
                  <p:nvPr/>
                </p:nvSpPr>
                <p:spPr>
                  <a:xfrm>
                    <a:off x="3416473" y="5338321"/>
                    <a:ext cx="303929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v31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6C4FD260-878B-451B-A288-6CD167D77F10}"/>
                      </a:ext>
                    </a:extLst>
                  </p:cNvPr>
                  <p:cNvSpPr txBox="1"/>
                  <p:nvPr/>
                </p:nvSpPr>
                <p:spPr>
                  <a:xfrm>
                    <a:off x="3720402" y="5338321"/>
                    <a:ext cx="303929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v32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89464F-1894-43E6-B7CB-FE81B406DFB0}"/>
                      </a:ext>
                    </a:extLst>
                  </p:cNvPr>
                  <p:cNvSpPr txBox="1"/>
                  <p:nvPr/>
                </p:nvSpPr>
                <p:spPr>
                  <a:xfrm>
                    <a:off x="3112544" y="5339290"/>
                    <a:ext cx="358933" cy="2192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6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0.1 x</a:t>
                    </a: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C288D72-3958-4F8F-943D-582A7A32C479}"/>
                    </a:ext>
                  </a:extLst>
                </p:cNvPr>
                <p:cNvSpPr txBox="1"/>
                <p:nvPr/>
              </p:nvSpPr>
              <p:spPr>
                <a:xfrm>
                  <a:off x="2016667" y="5320869"/>
                  <a:ext cx="208461" cy="2192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6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+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53D7C6F-56B2-4F9E-A99C-79C43D57C2A6}"/>
                    </a:ext>
                  </a:extLst>
                </p:cNvPr>
                <p:cNvSpPr txBox="1"/>
                <p:nvPr/>
              </p:nvSpPr>
              <p:spPr>
                <a:xfrm>
                  <a:off x="3054662" y="5320869"/>
                  <a:ext cx="208461" cy="2192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6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+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95B7E65-52F4-4377-9432-5C1763B92F8D}"/>
                    </a:ext>
                  </a:extLst>
                </p:cNvPr>
                <p:cNvSpPr txBox="1"/>
                <p:nvPr/>
              </p:nvSpPr>
              <p:spPr>
                <a:xfrm>
                  <a:off x="4077851" y="5248919"/>
                  <a:ext cx="920737" cy="346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6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=   </a:t>
                  </a:r>
                  <a:r>
                    <a:rPr lang="en-US" altLang="ko-KR" sz="12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Attention</a:t>
                  </a:r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0966051-5462-4EB9-AE58-2B2E85ABB1C1}"/>
              </a:ext>
            </a:extLst>
          </p:cNvPr>
          <p:cNvSpPr txBox="1"/>
          <p:nvPr/>
        </p:nvSpPr>
        <p:spPr>
          <a:xfrm>
            <a:off x="6819900" y="5982828"/>
            <a:ext cx="4095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http://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jalammar.github.io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/illustrated-transformer/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0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2" y="176248"/>
            <a:ext cx="1180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607437" y="1642566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Self-attention</a:t>
            </a:r>
            <a:endParaRPr lang="ko-KR" altLang="en-US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803FCB-62E9-4EEC-B9F4-40E8D3C7C0B1}"/>
              </a:ext>
            </a:extLst>
          </p:cNvPr>
          <p:cNvSpPr txBox="1"/>
          <p:nvPr/>
        </p:nvSpPr>
        <p:spPr>
          <a:xfrm>
            <a:off x="1471509" y="2673879"/>
            <a:ext cx="4388183" cy="1965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 관점에서의 계산 과정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임베딩된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시퀀스 </a:t>
            </a: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행렬로부터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Query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Key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Value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행렬을 구함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Query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행렬과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Key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행렬을 </a:t>
            </a: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행렬곱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각 행은 기준 단어와 모든 단어를 내적한 결과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행렬곱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결과에 </a:t>
            </a: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소프트맥스를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취한 행렬을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Value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행렬과 </a:t>
            </a: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행렬곱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소프트맥스는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행을 기준으로 취함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Value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행렬과 행렬곱한 결과가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Attention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행렬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각 행이 각 단어에 대한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Attention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벡터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B8B800-FC2A-4F79-8D00-3C90EF6569EA}"/>
              </a:ext>
            </a:extLst>
          </p:cNvPr>
          <p:cNvGrpSpPr/>
          <p:nvPr/>
        </p:nvGrpSpPr>
        <p:grpSpPr>
          <a:xfrm>
            <a:off x="6723548" y="1313208"/>
            <a:ext cx="3838261" cy="4897536"/>
            <a:chOff x="7075973" y="1408458"/>
            <a:chExt cx="3838261" cy="489753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A92D7E7-B000-4B8D-B4D6-1FA67F24C0D7}"/>
                </a:ext>
              </a:extLst>
            </p:cNvPr>
            <p:cNvGrpSpPr/>
            <p:nvPr/>
          </p:nvGrpSpPr>
          <p:grpSpPr>
            <a:xfrm>
              <a:off x="7075973" y="1408458"/>
              <a:ext cx="3838261" cy="4550645"/>
              <a:chOff x="7195941" y="1475794"/>
              <a:chExt cx="3838261" cy="4550645"/>
            </a:xfrm>
          </p:grpSpPr>
          <p:pic>
            <p:nvPicPr>
              <p:cNvPr id="6152" name="Picture 8">
                <a:extLst>
                  <a:ext uri="{FF2B5EF4-FFF2-40B4-BE49-F238E27FC236}">
                    <a16:creationId xmlns:a16="http://schemas.microsoft.com/office/drawing/2014/main" id="{1434AB31-FADF-42F6-9C87-E9BC1D8B8C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3262" y="1475794"/>
                <a:ext cx="2402888" cy="2721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54" name="Picture 10">
                <a:extLst>
                  <a:ext uri="{FF2B5EF4-FFF2-40B4-BE49-F238E27FC236}">
                    <a16:creationId xmlns:a16="http://schemas.microsoft.com/office/drawing/2014/main" id="{A3AE7B7B-A678-47BE-B234-D89B28CFC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5941" y="4526380"/>
                <a:ext cx="3838261" cy="15000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43E1EA-B8F9-4C23-B1D5-E8F6C5A605AA}"/>
                </a:ext>
              </a:extLst>
            </p:cNvPr>
            <p:cNvSpPr txBox="1"/>
            <p:nvPr/>
          </p:nvSpPr>
          <p:spPr>
            <a:xfrm>
              <a:off x="7477087" y="6090550"/>
              <a:ext cx="30353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http://</a:t>
              </a:r>
              <a:r>
                <a:rPr lang="en-US" altLang="ko-KR" sz="800" dirty="0" err="1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jalammar.github.io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/illustrated-transformer/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25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2" y="176248"/>
            <a:ext cx="1180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607437" y="1642566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Self-attention</a:t>
            </a:r>
            <a:endParaRPr lang="ko-KR" altLang="en-US" sz="16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803FCB-62E9-4EEC-B9F4-40E8D3C7C0B1}"/>
              </a:ext>
            </a:extLst>
          </p:cNvPr>
          <p:cNvSpPr txBox="1"/>
          <p:nvPr/>
        </p:nvSpPr>
        <p:spPr>
          <a:xfrm>
            <a:off x="1249238" y="3173965"/>
            <a:ext cx="4388183" cy="104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Multi-Head Attention</a:t>
            </a:r>
            <a:endParaRPr lang="en-US" altLang="ko-KR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다수의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Attention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결과를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Concatenate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해당 크기만큼의 가중치 행렬을 행렬곱한 결과를 </a:t>
            </a: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Attention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으로 사용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6CF3B1-0A02-4990-9032-82CC2F14E576}"/>
              </a:ext>
            </a:extLst>
          </p:cNvPr>
          <p:cNvGrpSpPr/>
          <p:nvPr/>
        </p:nvGrpSpPr>
        <p:grpSpPr>
          <a:xfrm>
            <a:off x="6096000" y="1423536"/>
            <a:ext cx="5420894" cy="4964841"/>
            <a:chOff x="6120257" y="1471161"/>
            <a:chExt cx="5420894" cy="496484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572A026-174D-4298-9497-4CF39D53961B}"/>
                </a:ext>
              </a:extLst>
            </p:cNvPr>
            <p:cNvGrpSpPr/>
            <p:nvPr/>
          </p:nvGrpSpPr>
          <p:grpSpPr>
            <a:xfrm>
              <a:off x="6120257" y="1471161"/>
              <a:ext cx="5210240" cy="4709760"/>
              <a:chOff x="5883851" y="1244096"/>
              <a:chExt cx="5210240" cy="4709760"/>
            </a:xfrm>
          </p:grpSpPr>
          <p:pic>
            <p:nvPicPr>
              <p:cNvPr id="7170" name="Picture 2">
                <a:extLst>
                  <a:ext uri="{FF2B5EF4-FFF2-40B4-BE49-F238E27FC236}">
                    <a16:creationId xmlns:a16="http://schemas.microsoft.com/office/drawing/2014/main" id="{A65DE550-3DB2-4AE8-A8FF-C3886C64D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5217" y="1244096"/>
                <a:ext cx="3767508" cy="1787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4" name="Picture 6">
                <a:extLst>
                  <a:ext uri="{FF2B5EF4-FFF2-40B4-BE49-F238E27FC236}">
                    <a16:creationId xmlns:a16="http://schemas.microsoft.com/office/drawing/2014/main" id="{F6EC9327-A883-4F4A-BC61-2B939A42A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3851" y="3071264"/>
                <a:ext cx="5210240" cy="2882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8111B2-B896-4D73-A9F0-E5AE4F1205C6}"/>
                </a:ext>
              </a:extLst>
            </p:cNvPr>
            <p:cNvSpPr txBox="1"/>
            <p:nvPr/>
          </p:nvSpPr>
          <p:spPr>
            <a:xfrm>
              <a:off x="6184329" y="6220558"/>
              <a:ext cx="53568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http://</a:t>
              </a:r>
              <a:r>
                <a:rPr lang="en-US" altLang="ko-KR" sz="800" dirty="0" err="1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jalammar.github.io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rPr>
                <a:t>/illustrated-transformer/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816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2" y="176248"/>
            <a:ext cx="1180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Transformer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605729" y="1541240"/>
            <a:ext cx="306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Encoder: </a:t>
            </a:r>
            <a:r>
              <a:rPr lang="ko-KR" altLang="en-US" sz="16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입력 단어 간 관계성 파악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803FCB-62E9-4EEC-B9F4-40E8D3C7C0B1}"/>
              </a:ext>
            </a:extLst>
          </p:cNvPr>
          <p:cNvSpPr txBox="1"/>
          <p:nvPr/>
        </p:nvSpPr>
        <p:spPr>
          <a:xfrm>
            <a:off x="2566075" y="4146500"/>
            <a:ext cx="161695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Multi-Head Attention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EBA643-BEA6-41B9-9E02-54DCDDF5A9F3}"/>
              </a:ext>
            </a:extLst>
          </p:cNvPr>
          <p:cNvGrpSpPr/>
          <p:nvPr/>
        </p:nvGrpSpPr>
        <p:grpSpPr>
          <a:xfrm>
            <a:off x="3747761" y="952751"/>
            <a:ext cx="4696478" cy="5729001"/>
            <a:chOff x="3098682" y="952751"/>
            <a:chExt cx="4696478" cy="57290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9A133D-0967-4164-B45F-267956A6F5E2}"/>
                </a:ext>
              </a:extLst>
            </p:cNvPr>
            <p:cNvGrpSpPr/>
            <p:nvPr/>
          </p:nvGrpSpPr>
          <p:grpSpPr>
            <a:xfrm>
              <a:off x="3098682" y="952751"/>
              <a:ext cx="4696478" cy="5729001"/>
              <a:chOff x="6728391" y="2266008"/>
              <a:chExt cx="3690330" cy="450165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9EFFD81-C602-4E3C-8CF0-E8874E1A3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36223" y="2266008"/>
                <a:ext cx="2874666" cy="414318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858F81-0232-4391-97F8-22DE60D6AB7C}"/>
                  </a:ext>
                </a:extLst>
              </p:cNvPr>
              <p:cNvSpPr txBox="1"/>
              <p:nvPr/>
            </p:nvSpPr>
            <p:spPr>
              <a:xfrm>
                <a:off x="6728391" y="6552215"/>
                <a:ext cx="36903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AppleSDGothicNeoUL00" panose="02000503000000000000" pitchFamily="2" charset="-127"/>
                    <a:ea typeface="AppleSDGothicNeoUL00" panose="02000503000000000000" pitchFamily="2" charset="-127"/>
                  </a:rPr>
                  <a:t>Ashish Vaswani et al., 2017, Attention is All You Need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AppleSDGothicNeoUL00" panose="02000503000000000000" pitchFamily="2" charset="-127"/>
                  <a:ea typeface="AppleSDGothicNeoUL00" panose="02000503000000000000" pitchFamily="2" charset="-127"/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7D73E93-0C61-4EC9-887C-CB30685B0522}"/>
                </a:ext>
              </a:extLst>
            </p:cNvPr>
            <p:cNvSpPr/>
            <p:nvPr/>
          </p:nvSpPr>
          <p:spPr>
            <a:xfrm>
              <a:off x="4004746" y="3818738"/>
              <a:ext cx="1411490" cy="687324"/>
            </a:xfrm>
            <a:prstGeom prst="rect">
              <a:avLst/>
            </a:prstGeom>
            <a:noFill/>
            <a:ln w="19050"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679639E-9B93-408A-8977-9720336AE771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3472959" y="4162400"/>
              <a:ext cx="531787" cy="155600"/>
            </a:xfrm>
            <a:prstGeom prst="line">
              <a:avLst/>
            </a:prstGeom>
            <a:ln w="19050">
              <a:solidFill>
                <a:srgbClr val="619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80FA4E-9549-4A22-B8A3-9A371C3C33D0}"/>
                </a:ext>
              </a:extLst>
            </p:cNvPr>
            <p:cNvGrpSpPr/>
            <p:nvPr/>
          </p:nvGrpSpPr>
          <p:grpSpPr>
            <a:xfrm>
              <a:off x="4813895" y="3531272"/>
              <a:ext cx="945990" cy="303929"/>
              <a:chOff x="4798020" y="3518572"/>
              <a:chExt cx="945990" cy="3039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86EC8BF-61AF-4112-B613-E49A3E77B469}"/>
                  </a:ext>
                </a:extLst>
              </p:cNvPr>
              <p:cNvSpPr/>
              <p:nvPr/>
            </p:nvSpPr>
            <p:spPr>
              <a:xfrm>
                <a:off x="4851400" y="3589151"/>
                <a:ext cx="762000" cy="1922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BFE5E2-7346-48D8-A8B4-72C82FF1E14E}"/>
                  </a:ext>
                </a:extLst>
              </p:cNvPr>
              <p:cNvSpPr txBox="1"/>
              <p:nvPr/>
            </p:nvSpPr>
            <p:spPr>
              <a:xfrm>
                <a:off x="4798020" y="3518572"/>
                <a:ext cx="945990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hidden</a:t>
                </a:r>
                <a:r>
                  <a:rPr lang="ko-KR" altLang="en-US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</a:t>
                </a:r>
                <a:r>
                  <a:rPr lang="en-US" altLang="ko-KR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state</a:t>
                </a:r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E2C5B7-A838-47B0-A0AD-C36473156F7E}"/>
                </a:ext>
              </a:extLst>
            </p:cNvPr>
            <p:cNvCxnSpPr/>
            <p:nvPr/>
          </p:nvCxnSpPr>
          <p:spPr>
            <a:xfrm flipH="1" flipV="1">
              <a:off x="4710491" y="2681988"/>
              <a:ext cx="100229" cy="197737"/>
            </a:xfrm>
            <a:prstGeom prst="line">
              <a:avLst/>
            </a:prstGeom>
            <a:ln>
              <a:solidFill>
                <a:srgbClr val="619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C2648A9-C740-4A5F-8EF3-907BEA241B16}"/>
                </a:ext>
              </a:extLst>
            </p:cNvPr>
            <p:cNvGrpSpPr/>
            <p:nvPr/>
          </p:nvGrpSpPr>
          <p:grpSpPr>
            <a:xfrm>
              <a:off x="4337725" y="2518447"/>
              <a:ext cx="945990" cy="303929"/>
              <a:chOff x="4794845" y="3521747"/>
              <a:chExt cx="945990" cy="30392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FB758D7-E0D2-4110-84AA-96B2BCB3D1D4}"/>
                  </a:ext>
                </a:extLst>
              </p:cNvPr>
              <p:cNvSpPr/>
              <p:nvPr/>
            </p:nvSpPr>
            <p:spPr>
              <a:xfrm>
                <a:off x="4851400" y="3589151"/>
                <a:ext cx="762000" cy="1922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98DCD1-45D6-47D3-82F3-D5262EBD264D}"/>
                  </a:ext>
                </a:extLst>
              </p:cNvPr>
              <p:cNvSpPr txBox="1"/>
              <p:nvPr/>
            </p:nvSpPr>
            <p:spPr>
              <a:xfrm>
                <a:off x="4794845" y="3521747"/>
                <a:ext cx="945990" cy="30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hidden</a:t>
                </a:r>
                <a:r>
                  <a:rPr lang="ko-KR" altLang="en-US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</a:t>
                </a:r>
                <a:r>
                  <a:rPr lang="en-US" altLang="ko-KR" sz="950" i="1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state’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02C54E6-CEE2-4108-9C53-EC53FEC6A0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7707" y="3321050"/>
              <a:ext cx="580559" cy="107950"/>
            </a:xfrm>
            <a:prstGeom prst="line">
              <a:avLst/>
            </a:prstGeom>
            <a:ln w="19050">
              <a:solidFill>
                <a:srgbClr val="619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ECE6FAF-CEB1-47B6-A5F9-B9C1B555ACB4}"/>
              </a:ext>
            </a:extLst>
          </p:cNvPr>
          <p:cNvSpPr txBox="1"/>
          <p:nvPr/>
        </p:nvSpPr>
        <p:spPr>
          <a:xfrm>
            <a:off x="2253238" y="2650383"/>
            <a:ext cx="2242632" cy="1273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Residual</a:t>
            </a:r>
            <a:r>
              <a:rPr lang="ko-KR" altLang="en-US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12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Connection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출력값과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앞선 </a:t>
            </a: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입력값을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더하는 구조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입력값의 </a:t>
            </a:r>
            <a:r>
              <a:rPr lang="ko-KR" altLang="en-US" sz="10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잔차에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대한 학습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이전 정보에 대한 유지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Positional Encoding </a:t>
            </a:r>
            <a:r>
              <a:rPr lang="ko-KR" altLang="en-US" sz="1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정보 유지</a:t>
            </a:r>
            <a:endParaRPr lang="en-US" altLang="ko-KR" sz="10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742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834</Words>
  <Application>Microsoft Office PowerPoint</Application>
  <PresentationFormat>와이드스크린</PresentationFormat>
  <Paragraphs>172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AppleSDGothicNeoB00</vt:lpstr>
      <vt:lpstr>AppleSDGothicNeoSB00</vt:lpstr>
      <vt:lpstr>Arial</vt:lpstr>
      <vt:lpstr>맑은 고딕</vt:lpstr>
      <vt:lpstr>AppleSDGothicNeoR00</vt:lpstr>
      <vt:lpstr>AppleSDGothicNeoUL00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silkstaff@office.uos.ac.kr</dc:creator>
  <cp:lastModifiedBy>silkstaff@office.uos.ac.kr</cp:lastModifiedBy>
  <cp:revision>273</cp:revision>
  <dcterms:created xsi:type="dcterms:W3CDTF">2021-02-24T04:48:27Z</dcterms:created>
  <dcterms:modified xsi:type="dcterms:W3CDTF">2021-02-26T19:33:31Z</dcterms:modified>
</cp:coreProperties>
</file>